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1.bin" ContentType="application/vnd.openxmlformats-officedocument.oleObject"/>
  <Override PartName="/ppt/comments/comment1.xml" ContentType="application/vnd.openxmlformats-officedocument.presentationml.comment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embeddings/oleObject2.bin" ContentType="application/vnd.openxmlformats-officedocument.oleObject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e" initials="JG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4B8E"/>
    <a:srgbClr val="002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34" autoAdjust="0"/>
    <p:restoredTop sz="90929"/>
  </p:normalViewPr>
  <p:slideViewPr>
    <p:cSldViewPr>
      <p:cViewPr varScale="1">
        <p:scale>
          <a:sx n="95" d="100"/>
          <a:sy n="95" d="100"/>
        </p:scale>
        <p:origin x="-18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commentAuthors" Target="commentAuthors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9-09-06T09:55:26.648" idx="1">
    <p:pos x="5232" y="672"/>
    <p:text>fix spelling of "Nociceptive" in topmost box; in second and last boxes, use initial caps in Splint and Rhizotomy for consistency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92E8D48-3E20-4C1F-8AC1-40B1E453EC5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9477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D3C2FE-6273-490C-9635-3ED53A6CAA89}" type="slidenum">
              <a:rPr lang="en-US"/>
              <a:pPr/>
              <a:t>1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  <a:ea typeface="ＭＳ Ｐゴシック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C589DC-E65E-43FF-B6E9-6C74C434D1F3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10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/>
            </a:endParaRP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3FFF23-D1A3-49DF-939A-FC315F5EF971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11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B4C852-D6F9-4E7A-A8E0-055B1AAF5D03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13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3BF2CB-F144-4046-A9D2-990C0CE10F23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15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A222DD-73E7-4EC3-964E-D4D2274348F8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16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1630BA-BA88-48A4-B2C2-005ABD60AA5A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18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/>
            </a:endParaRPr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E4612C-0237-49F1-BEE8-32B561868B7E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20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F95BC0-DC29-4D2B-B214-E83448E7766A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2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B4DEE6-E12C-4C87-9200-1CE12D932C98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3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E7F181-92D7-422F-AC27-649A763B6B41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4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E8D48-3E20-4C1F-8AC1-40B1E453EC5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BAAD63-B1D9-425E-B37F-9D38865FA7F5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6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C8B112-B8D2-4292-9366-BA8F9DE78EDA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7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08FE57-1E74-4C41-84A3-F6F8E69A2E03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8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  <a:ea typeface="ＭＳ Ｐゴシック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E75791-AA03-40D2-BC80-DFB2E333128C}" type="slidenum">
              <a:rPr lang="en-US" smtClean="0">
                <a:latin typeface="Arial" pitchFamily="34" charset="0"/>
                <a:ea typeface="ＭＳ Ｐゴシック"/>
                <a:cs typeface="ＭＳ Ｐゴシック"/>
              </a:rPr>
              <a:pPr/>
              <a:t>9</a:t>
            </a:fld>
            <a:endParaRPr lang="en-US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PP_Title_B.jpg                                                 0033966FKarls G4                       C0DC18D5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 bwMode="white">
          <a:xfrm>
            <a:off x="809625" y="3429000"/>
            <a:ext cx="7800975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809625" y="4610100"/>
            <a:ext cx="7800975" cy="91440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819150" y="6477000"/>
            <a:ext cx="1905000" cy="38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5566E4-F788-4D9A-AF14-B8CE783D6906}" type="datetime4">
              <a:rPr lang="en-US"/>
              <a:pPr/>
              <a:t>June 15, 2013</a:t>
            </a:fld>
            <a:endParaRPr lang="en-US">
              <a:latin typeface="Times" charset="0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3124200" y="6477000"/>
            <a:ext cx="2895600" cy="38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6705600" y="6477000"/>
            <a:ext cx="1905000" cy="38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ED8A45D-084A-450C-9D0B-775E9AA56A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827FF6-ADDC-4CC2-B401-843C8E97BD7B}" type="datetime4">
              <a:rPr lang="en-US"/>
              <a:pPr/>
              <a:t>June 15, 2013</a:t>
            </a:fld>
            <a:endParaRPr lang="en-US"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00F413-1347-46DC-A60D-54054BB4CA2C}" type="slidenum">
              <a:rPr lang="en-US"/>
              <a:pPr/>
              <a:t>‹#›</a:t>
            </a:fld>
            <a:endParaRPr lang="en-US">
              <a:solidFill>
                <a:srgbClr val="002C77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390525"/>
            <a:ext cx="1943100" cy="5705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9625" y="390525"/>
            <a:ext cx="5676900" cy="5705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6E5DD4-FE2F-4014-87AE-3000C307A3D7}" type="datetime4">
              <a:rPr lang="en-US"/>
              <a:pPr/>
              <a:t>June 15, 2013</a:t>
            </a:fld>
            <a:endParaRPr lang="en-US"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CE2BF8-D031-4198-902C-B5BB900DE0DB}" type="slidenum">
              <a:rPr lang="en-US"/>
              <a:pPr/>
              <a:t>‹#›</a:t>
            </a:fld>
            <a:endParaRPr lang="en-US">
              <a:solidFill>
                <a:srgbClr val="002C77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067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228600" y="1676400"/>
            <a:ext cx="8763000" cy="4572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B933D-F53D-4454-ACAD-9430E6B9CB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5D1CFB-806F-414D-B85E-6E9E418E0CFA}" type="datetime4">
              <a:rPr lang="en-US"/>
              <a:pPr/>
              <a:t>June 15, 2013</a:t>
            </a:fld>
            <a:endParaRPr lang="en-US"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8FDDF-F27F-4B2E-B6BD-9C0CF62B6DE0}" type="slidenum">
              <a:rPr lang="en-US"/>
              <a:pPr/>
              <a:t>‹#›</a:t>
            </a:fld>
            <a:endParaRPr lang="en-US">
              <a:solidFill>
                <a:srgbClr val="002C77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88F683-CE4F-4643-A6DF-0BAB96D31330}" type="datetime4">
              <a:rPr lang="en-US"/>
              <a:pPr/>
              <a:t>June 15, 2013</a:t>
            </a:fld>
            <a:endParaRPr lang="en-US">
              <a:latin typeface="Times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EC8F9-58AB-4C63-A816-38A1FAD61A3E}" type="slidenum">
              <a:rPr lang="en-US"/>
              <a:pPr/>
              <a:t>‹#›</a:t>
            </a:fld>
            <a:endParaRPr lang="en-US">
              <a:solidFill>
                <a:srgbClr val="002C77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6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2025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F6C32C-6F85-4A49-8267-B53274E88E8F}" type="datetime4">
              <a:rPr lang="en-US"/>
              <a:pPr/>
              <a:t>June 15, 2013</a:t>
            </a:fld>
            <a:endParaRPr lang="en-US">
              <a:latin typeface="Times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604F0D-7EC5-4407-B718-EEF7F10C522F}" type="slidenum">
              <a:rPr lang="en-US"/>
              <a:pPr/>
              <a:t>‹#›</a:t>
            </a:fld>
            <a:endParaRPr lang="en-US">
              <a:solidFill>
                <a:srgbClr val="002C77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715F60-B865-45F6-9C7A-F7FF919A5761}" type="datetime4">
              <a:rPr lang="en-US"/>
              <a:pPr/>
              <a:t>June 15, 2013</a:t>
            </a:fld>
            <a:endParaRPr lang="en-US">
              <a:latin typeface="Times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981669-DDD6-4A5A-BDEF-FB82D973B6FD}" type="slidenum">
              <a:rPr lang="en-US"/>
              <a:pPr/>
              <a:t>‹#›</a:t>
            </a:fld>
            <a:endParaRPr lang="en-US">
              <a:solidFill>
                <a:srgbClr val="002C77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3251ED-3323-4A90-8325-1F9644AA1B0A}" type="datetime4">
              <a:rPr lang="en-US"/>
              <a:pPr/>
              <a:t>June 15, 2013</a:t>
            </a:fld>
            <a:endParaRPr lang="en-US">
              <a:latin typeface="Times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43AFAD-D18C-4EE9-A658-5F876A9F3A5E}" type="slidenum">
              <a:rPr lang="en-US"/>
              <a:pPr/>
              <a:t>‹#›</a:t>
            </a:fld>
            <a:endParaRPr lang="en-US">
              <a:solidFill>
                <a:srgbClr val="002C77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F68D1D-9DF4-4A03-A48D-92CF8A383F47}" type="datetime4">
              <a:rPr lang="en-US"/>
              <a:pPr/>
              <a:t>June 15, 2013</a:t>
            </a:fld>
            <a:endParaRPr lang="en-US">
              <a:latin typeface="Times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D4897D-CF83-4A91-A775-2BCEE439D68A}" type="slidenum">
              <a:rPr lang="en-US"/>
              <a:pPr/>
              <a:t>‹#›</a:t>
            </a:fld>
            <a:endParaRPr lang="en-US">
              <a:solidFill>
                <a:srgbClr val="002C77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9C7B04-11B2-40FE-B341-9B6709F3162B}" type="datetime4">
              <a:rPr lang="en-US"/>
              <a:pPr/>
              <a:t>June 15, 2013</a:t>
            </a:fld>
            <a:endParaRPr lang="en-US">
              <a:latin typeface="Times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4BF8B-DE26-4405-BBFD-5F7567E674E6}" type="slidenum">
              <a:rPr lang="en-US"/>
              <a:pPr/>
              <a:t>‹#›</a:t>
            </a:fld>
            <a:endParaRPr lang="en-US">
              <a:solidFill>
                <a:srgbClr val="002C77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1ACAD8-87F7-4512-9A44-74C82B972116}" type="datetime4">
              <a:rPr lang="en-US"/>
              <a:pPr/>
              <a:t>June 15, 2013</a:t>
            </a:fld>
            <a:endParaRPr lang="en-US">
              <a:latin typeface="Times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B659D3-1AAF-4CCE-A17E-2EDB488D6684}" type="slidenum">
              <a:rPr lang="en-US"/>
              <a:pPr/>
              <a:t>‹#›</a:t>
            </a:fld>
            <a:endParaRPr lang="en-US">
              <a:solidFill>
                <a:srgbClr val="002C77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PP_Second_B.jpg                                                0033966FKarls G4                       C0DC18D5: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809625" y="39052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black">
          <a:xfrm>
            <a:off x="809625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809625" y="63246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254B8E"/>
                </a:solidFill>
                <a:latin typeface="+mn-lt"/>
              </a:defRPr>
            </a:lvl1pPr>
          </a:lstStyle>
          <a:p>
            <a:fld id="{039EF10B-6066-46CF-B8B1-C4B8B49C32FE}" type="datetime4">
              <a:rPr lang="en-US"/>
              <a:pPr/>
              <a:t>June 15, 2013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3124200" y="63246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254B8E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667500" y="63246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254B8E"/>
                </a:solidFill>
                <a:latin typeface="+mn-lt"/>
              </a:defRPr>
            </a:lvl1pPr>
          </a:lstStyle>
          <a:p>
            <a:fld id="{7F417A8E-2365-401D-A000-B5873DE15A1A}" type="slidenum">
              <a:rPr lang="en-US"/>
              <a:pPr/>
              <a:t>‹#›</a:t>
            </a:fld>
            <a:endParaRPr lang="en-US">
              <a:solidFill>
                <a:srgbClr val="002C77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254B8E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254B8E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254B8E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254B8E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254B8E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54B8E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54B8E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54B8E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54B8E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54B8E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8.wmf"/><Relationship Id="rId6" Type="http://schemas.openxmlformats.org/officeDocument/2006/relationships/comments" Target="../comments/comment1.xml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13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/>
          <a:p>
            <a:endParaRPr lang="en-US" dirty="0">
              <a:latin typeface="Times" charset="0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Spasticity Management for Transverse </a:t>
            </a:r>
            <a:r>
              <a:rPr lang="en-US" dirty="0" err="1" smtClean="0"/>
              <a:t>Myelitis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R. Samuel Mayer, MD,</a:t>
            </a:r>
          </a:p>
          <a:p>
            <a:r>
              <a:rPr lang="en-US" dirty="0" smtClean="0"/>
              <a:t>Associate Professor and Vice Chair for Education,</a:t>
            </a:r>
          </a:p>
          <a:p>
            <a:r>
              <a:rPr lang="en-US" dirty="0" smtClean="0"/>
              <a:t>Department of Physical Medicine and Rehabilitation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90525"/>
            <a:ext cx="8353425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/>
              </a:rPr>
              <a:t>Modified Ashworth Scale (MAS)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763000" cy="4267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/>
              </a:rPr>
              <a:t>0 = Normal tone</a:t>
            </a:r>
          </a:p>
          <a:p>
            <a:pPr eaLnBrk="1" hangingPunct="1"/>
            <a:r>
              <a:rPr lang="en-US" dirty="0" smtClean="0">
                <a:ea typeface="ＭＳ Ｐゴシック"/>
              </a:rPr>
              <a:t>1 = Slight “catch”</a:t>
            </a:r>
          </a:p>
          <a:p>
            <a:pPr eaLnBrk="1" hangingPunct="1"/>
            <a:r>
              <a:rPr lang="en-US" dirty="0" smtClean="0">
                <a:ea typeface="ＭＳ Ｐゴシック"/>
              </a:rPr>
              <a:t>1+ = Significant “catch”</a:t>
            </a:r>
          </a:p>
          <a:p>
            <a:pPr eaLnBrk="1" hangingPunct="1"/>
            <a:r>
              <a:rPr lang="en-US" dirty="0" smtClean="0">
                <a:ea typeface="ＭＳ Ｐゴシック"/>
              </a:rPr>
              <a:t>2 = Mild, limb moves easily</a:t>
            </a:r>
          </a:p>
          <a:p>
            <a:pPr eaLnBrk="1" hangingPunct="1"/>
            <a:r>
              <a:rPr lang="en-US" dirty="0" smtClean="0">
                <a:ea typeface="ＭＳ Ｐゴシック"/>
              </a:rPr>
              <a:t>3 = Moderate, passive range of              movement difficult</a:t>
            </a:r>
          </a:p>
          <a:p>
            <a:pPr eaLnBrk="1" hangingPunct="1"/>
            <a:r>
              <a:rPr lang="en-US" dirty="0" smtClean="0">
                <a:ea typeface="ＭＳ Ｐゴシック"/>
              </a:rPr>
              <a:t>4 = Severe, rigid limb</a:t>
            </a:r>
          </a:p>
        </p:txBody>
      </p:sp>
      <p:pic>
        <p:nvPicPr>
          <p:cNvPr id="5" name="Picture 4" descr="range_of-mo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3733800"/>
            <a:ext cx="2895599" cy="1932432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zoom dir="in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/>
              </a:rPr>
              <a:t>Goal Attainment Scales</a:t>
            </a:r>
          </a:p>
        </p:txBody>
      </p:sp>
      <p:sp>
        <p:nvSpPr>
          <p:cNvPr id="18435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</a:rPr>
              <a:t>Select 2 SMART (specific, measurable, achievable, realistic, time-frame) goals with patient</a:t>
            </a:r>
          </a:p>
          <a:p>
            <a:pPr marL="914400" lvl="1" indent="-514350"/>
            <a:r>
              <a:rPr lang="en-US" smtClean="0">
                <a:ea typeface="ＭＳ Ｐゴシック"/>
              </a:rPr>
              <a:t>-2 did not achieve by a lot</a:t>
            </a:r>
          </a:p>
          <a:p>
            <a:pPr marL="914400" lvl="1" indent="-514350"/>
            <a:r>
              <a:rPr lang="en-US" smtClean="0">
                <a:ea typeface="ＭＳ Ｐゴシック"/>
              </a:rPr>
              <a:t>-1 did not achieve by a little</a:t>
            </a:r>
          </a:p>
          <a:p>
            <a:pPr marL="914400" lvl="1" indent="-514350"/>
            <a:r>
              <a:rPr lang="en-US" smtClean="0">
                <a:ea typeface="ＭＳ Ｐゴシック"/>
              </a:rPr>
              <a:t>0  achieved</a:t>
            </a:r>
          </a:p>
          <a:p>
            <a:pPr marL="914400" lvl="1" indent="-514350"/>
            <a:r>
              <a:rPr lang="en-US" smtClean="0">
                <a:ea typeface="ＭＳ Ｐゴシック"/>
              </a:rPr>
              <a:t>+1 exceeded by a little</a:t>
            </a:r>
          </a:p>
          <a:p>
            <a:pPr marL="914400" lvl="1" indent="-514350"/>
            <a:r>
              <a:rPr lang="en-US" smtClean="0">
                <a:ea typeface="ＭＳ Ｐゴシック"/>
              </a:rPr>
              <a:t>+2 exceeded by a lot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dirty="0" smtClean="0">
                <a:solidFill>
                  <a:srgbClr val="002060"/>
                </a:solidFill>
                <a:ea typeface="ＭＳ Ｐゴシック"/>
              </a:rPr>
              <a:t>Spectrum of Care for</a:t>
            </a:r>
            <a:br>
              <a:rPr kumimoji="1" lang="en-US" dirty="0" smtClean="0">
                <a:solidFill>
                  <a:srgbClr val="002060"/>
                </a:solidFill>
                <a:ea typeface="ＭＳ Ｐゴシック"/>
              </a:rPr>
            </a:br>
            <a:r>
              <a:rPr kumimoji="1" lang="en-US" dirty="0" smtClean="0">
                <a:solidFill>
                  <a:srgbClr val="002060"/>
                </a:solidFill>
                <a:ea typeface="ＭＳ Ｐゴシック"/>
              </a:rPr>
              <a:t>Management of Spasticity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7" name="Content Placeholder 6" descr="Interdisciplinary spaticity mgt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1676400"/>
            <a:ext cx="4800600" cy="48006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latin typeface="Times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>
              <a:solidFill>
                <a:srgbClr val="002C77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/>
              </a:rPr>
              <a:t>Generalized Spasticity</a:t>
            </a:r>
            <a:br>
              <a:rPr lang="en-US" dirty="0" smtClean="0">
                <a:ea typeface="ＭＳ Ｐゴシック"/>
              </a:rPr>
            </a:br>
            <a:r>
              <a:rPr lang="en-US" dirty="0" smtClean="0">
                <a:ea typeface="ＭＳ Ｐゴシック"/>
              </a:rPr>
              <a:t>(&gt;2 limbs involved)</a:t>
            </a:r>
          </a:p>
        </p:txBody>
      </p:sp>
      <p:graphicFrame>
        <p:nvGraphicFramePr>
          <p:cNvPr id="2050" name="Object 3"/>
          <p:cNvGraphicFramePr>
            <a:graphicFrameLocks noGrp="1" noChangeAspect="1"/>
          </p:cNvGraphicFramePr>
          <p:nvPr>
            <p:ph type="dgm" idx="1"/>
          </p:nvPr>
        </p:nvGraphicFramePr>
        <p:xfrm>
          <a:off x="533400" y="1676400"/>
          <a:ext cx="77724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Organization Chart" r:id="rId4" imgW="7270560" imgH="4114800" progId="OrgPlusWOPX.4">
                  <p:embed followColorScheme="full"/>
                </p:oleObj>
              </mc:Choice>
              <mc:Fallback>
                <p:oleObj name="Organization Chart" r:id="rId4" imgW="7270560" imgH="4114800" progId="OrgPlusWOPX.4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676400"/>
                        <a:ext cx="7772400" cy="457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>
    <p:zoom dir="in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Oral Medications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Baclofen</a:t>
            </a:r>
          </a:p>
          <a:p>
            <a:pPr lvl="1"/>
            <a:r>
              <a:rPr lang="en-US" dirty="0" smtClean="0"/>
              <a:t>Works on spinal cord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Tizanidine</a:t>
            </a:r>
          </a:p>
          <a:p>
            <a:pPr lvl="1"/>
            <a:r>
              <a:rPr lang="en-US" dirty="0" smtClean="0"/>
              <a:t>Works on brain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err="1" smtClean="0"/>
              <a:t>Dantrolene</a:t>
            </a:r>
            <a:endParaRPr lang="en-US" dirty="0" smtClean="0"/>
          </a:p>
          <a:p>
            <a:pPr lvl="1"/>
            <a:r>
              <a:rPr lang="en-US" dirty="0" smtClean="0"/>
              <a:t>Works on muscle</a:t>
            </a:r>
            <a:endParaRPr lang="en-US" dirty="0"/>
          </a:p>
        </p:txBody>
      </p:sp>
      <p:pic>
        <p:nvPicPr>
          <p:cNvPr id="7" name="Picture 6" descr="Br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2800" y="3429000"/>
            <a:ext cx="1524000" cy="1524000"/>
          </a:xfrm>
          <a:prstGeom prst="rect">
            <a:avLst/>
          </a:prstGeom>
        </p:spPr>
      </p:pic>
      <p:pic>
        <p:nvPicPr>
          <p:cNvPr id="8" name="Picture 7" descr="Spinal co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6600" y="2133600"/>
            <a:ext cx="1651000" cy="1191647"/>
          </a:xfrm>
          <a:prstGeom prst="rect">
            <a:avLst/>
          </a:prstGeom>
        </p:spPr>
      </p:pic>
      <p:pic>
        <p:nvPicPr>
          <p:cNvPr id="9" name="Picture 8" descr="muscl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2800" y="5181600"/>
            <a:ext cx="1524000" cy="12423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/>
              </a:rPr>
              <a:t>Intrathecal Baclofen </a:t>
            </a:r>
            <a:endParaRPr lang="en-US" smtClean="0">
              <a:solidFill>
                <a:srgbClr val="FF0000"/>
              </a:solidFill>
              <a:ea typeface="ＭＳ Ｐゴシック"/>
            </a:endParaRPr>
          </a:p>
        </p:txBody>
      </p:sp>
      <p:sp>
        <p:nvSpPr>
          <p:cNvPr id="26627" name="Content Placeholder 5"/>
          <p:cNvSpPr>
            <a:spLocks noGrp="1"/>
          </p:cNvSpPr>
          <p:nvPr>
            <p:ph sz="half" idx="2"/>
          </p:nvPr>
        </p:nvSpPr>
        <p:spPr>
          <a:xfrm>
            <a:off x="3733800" y="1676400"/>
            <a:ext cx="5410200" cy="4572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/>
              </a:rPr>
              <a:t>Generalized spasticity</a:t>
            </a:r>
          </a:p>
          <a:p>
            <a:pPr eaLnBrk="1" hangingPunct="1"/>
            <a:r>
              <a:rPr lang="en-US" smtClean="0">
                <a:ea typeface="ＭＳ Ｐゴシック"/>
              </a:rPr>
              <a:t>Not controlled or side effects from oral meds</a:t>
            </a:r>
          </a:p>
          <a:p>
            <a:pPr eaLnBrk="1" hangingPunct="1"/>
            <a:r>
              <a:rPr lang="en-US" smtClean="0">
                <a:ea typeface="ＭＳ Ｐゴシック"/>
              </a:rPr>
              <a:t>Delivers @ 1/50 dose baclofen direct to cerebrospinal flluid </a:t>
            </a:r>
          </a:p>
          <a:p>
            <a:pPr eaLnBrk="1" hangingPunct="1"/>
            <a:r>
              <a:rPr lang="en-US" smtClean="0">
                <a:ea typeface="ＭＳ Ｐゴシック"/>
              </a:rPr>
              <a:t>Infinitely programmable</a:t>
            </a:r>
          </a:p>
          <a:p>
            <a:pPr eaLnBrk="1" hangingPunct="1"/>
            <a:r>
              <a:rPr lang="en-US" smtClean="0">
                <a:ea typeface="ＭＳ Ｐゴシック"/>
              </a:rPr>
              <a:t>Refill every 3 to 12 months</a:t>
            </a:r>
          </a:p>
          <a:p>
            <a:pPr eaLnBrk="1" hangingPunct="1"/>
            <a:r>
              <a:rPr lang="en-US" smtClean="0">
                <a:ea typeface="ＭＳ Ｐゴシック"/>
              </a:rPr>
              <a:t>Mechanical complications</a:t>
            </a:r>
          </a:p>
        </p:txBody>
      </p:sp>
      <p:sp>
        <p:nvSpPr>
          <p:cNvPr id="26628" name="Content Placeholder 6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3276600" cy="4038600"/>
          </a:xfrm>
        </p:spPr>
        <p:txBody>
          <a:bodyPr/>
          <a:lstStyle/>
          <a:p>
            <a:pPr eaLnBrk="1" hangingPunct="1"/>
            <a:endParaRPr lang="en-US" smtClean="0">
              <a:ea typeface="ＭＳ Ｐゴシック"/>
            </a:endParaRPr>
          </a:p>
        </p:txBody>
      </p:sp>
      <p:pic>
        <p:nvPicPr>
          <p:cNvPr id="26629" name="Picture 7"/>
          <p:cNvPicPr>
            <a:picLocks noChangeArrowheads="1"/>
          </p:cNvPicPr>
          <p:nvPr/>
        </p:nvPicPr>
        <p:blipFill>
          <a:blip r:embed="rId3" cstate="print"/>
          <a:srcRect r="3056" b="3391"/>
          <a:stretch>
            <a:fillRect/>
          </a:stretch>
        </p:blipFill>
        <p:spPr bwMode="auto">
          <a:xfrm>
            <a:off x="304800" y="1676400"/>
            <a:ext cx="3124200" cy="4038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/>
              </a:rPr>
              <a:t>Localized Spasticity</a:t>
            </a:r>
          </a:p>
        </p:txBody>
      </p:sp>
      <p:graphicFrame>
        <p:nvGraphicFramePr>
          <p:cNvPr id="3074" name="Object 3"/>
          <p:cNvGraphicFramePr>
            <a:graphicFrameLocks noGrp="1" noChangeAspect="1"/>
          </p:cNvGraphicFramePr>
          <p:nvPr>
            <p:ph type="dgm" idx="1"/>
          </p:nvPr>
        </p:nvGraphicFramePr>
        <p:xfrm>
          <a:off x="1298575" y="2044700"/>
          <a:ext cx="6164263" cy="374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Organization Chart" r:id="rId4" imgW="7721280" imgH="4838400" progId="OrgPlusWOPX.4">
                  <p:embed followColorScheme="full"/>
                </p:oleObj>
              </mc:Choice>
              <mc:Fallback>
                <p:oleObj name="Organization Chart" r:id="rId4" imgW="7721280" imgH="4838400" progId="OrgPlusWOPX.4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8575" y="2044700"/>
                        <a:ext cx="6164263" cy="3741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228600" y="6096001"/>
            <a:ext cx="807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 err="1"/>
              <a:t>Onabotulinumtoxin</a:t>
            </a:r>
            <a:r>
              <a:rPr lang="en-US" sz="1200" dirty="0"/>
              <a:t> A (Botox®), </a:t>
            </a:r>
            <a:r>
              <a:rPr lang="en-US" sz="1200" dirty="0" err="1"/>
              <a:t>Abobotulinumtoxin</a:t>
            </a:r>
            <a:r>
              <a:rPr lang="en-US" sz="1200" dirty="0"/>
              <a:t> A (</a:t>
            </a:r>
            <a:r>
              <a:rPr lang="en-US" sz="1200" dirty="0" err="1"/>
              <a:t>Dysport</a:t>
            </a:r>
            <a:r>
              <a:rPr lang="en-US" sz="1200" dirty="0"/>
              <a:t>®) , </a:t>
            </a:r>
            <a:r>
              <a:rPr lang="en-US" sz="1200" dirty="0" err="1" smtClean="0"/>
              <a:t>Incobutlinum</a:t>
            </a:r>
            <a:r>
              <a:rPr lang="en-US" sz="1200" dirty="0" smtClean="0"/>
              <a:t> toxin A (</a:t>
            </a:r>
            <a:r>
              <a:rPr lang="en-US" sz="1200" dirty="0" err="1" smtClean="0"/>
              <a:t>Xeomein</a:t>
            </a:r>
            <a:r>
              <a:rPr lang="en-US" sz="1200" dirty="0" smtClean="0"/>
              <a:t>)</a:t>
            </a:r>
          </a:p>
          <a:p>
            <a:r>
              <a:rPr lang="en-US" sz="1200" dirty="0" err="1" smtClean="0"/>
              <a:t>Rimabotulinumtoxin</a:t>
            </a:r>
            <a:r>
              <a:rPr lang="en-US" sz="1200" dirty="0" smtClean="0"/>
              <a:t> </a:t>
            </a:r>
            <a:r>
              <a:rPr lang="en-US" sz="1200" dirty="0"/>
              <a:t>B (</a:t>
            </a:r>
            <a:r>
              <a:rPr lang="en-US" sz="1200" dirty="0" err="1"/>
              <a:t>Myobloc</a:t>
            </a:r>
            <a:r>
              <a:rPr lang="en-US" sz="1200" dirty="0"/>
              <a:t>®)</a:t>
            </a:r>
          </a:p>
        </p:txBody>
      </p:sp>
    </p:spTree>
  </p:cSld>
  <p:clrMapOvr>
    <a:masterClrMapping/>
  </p:clrMapOvr>
  <p:transition xmlns:p14="http://schemas.microsoft.com/office/powerpoint/2010/main">
    <p:zoom dir="in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7B933D-F53D-4454-ACAD-9430E6B9CBB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6" name="Picture 5" descr="spasticity_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Phenol and Alcohol</a:t>
            </a:r>
          </a:p>
        </p:txBody>
      </p:sp>
      <p:sp>
        <p:nvSpPr>
          <p:cNvPr id="29699" name="Rectangle 5"/>
          <p:cNvSpPr>
            <a:spLocks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Times" pitchFamily="18" charset="0"/>
              <a:buChar char="•"/>
            </a:pPr>
            <a:r>
              <a:rPr lang="en-US" sz="3200" b="1" dirty="0">
                <a:solidFill>
                  <a:srgbClr val="002060"/>
                </a:solidFill>
              </a:rPr>
              <a:t>Causes degeneration of both motor sensory fibers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Times" pitchFamily="18" charset="0"/>
              <a:buChar char="•"/>
            </a:pPr>
            <a:r>
              <a:rPr lang="en-US" sz="3200" b="1" dirty="0">
                <a:solidFill>
                  <a:srgbClr val="002060"/>
                </a:solidFill>
              </a:rPr>
              <a:t>Can do nerve blocks in pure motor nerves, but avoid mixed or sensory nerves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Times" pitchFamily="18" charset="0"/>
              <a:buChar char="•"/>
            </a:pPr>
            <a:r>
              <a:rPr lang="en-US" sz="3200" b="1" dirty="0">
                <a:solidFill>
                  <a:srgbClr val="002060"/>
                </a:solidFill>
              </a:rPr>
              <a:t>Motor point blocks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Times" pitchFamily="18" charset="0"/>
              <a:buChar char="•"/>
            </a:pPr>
            <a:r>
              <a:rPr lang="en-US" sz="3200" b="1" dirty="0">
                <a:solidFill>
                  <a:srgbClr val="002060"/>
                </a:solidFill>
              </a:rPr>
              <a:t>Lasts 4 to 9 months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/>
              </a:rPr>
              <a:t>Phenol and Alcohol 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</a:rPr>
              <a:t>100% effective in gastrocnemius injections for six months.</a:t>
            </a:r>
          </a:p>
          <a:p>
            <a:r>
              <a:rPr lang="en-US" smtClean="0">
                <a:ea typeface="ＭＳ Ｐゴシック"/>
              </a:rPr>
              <a:t>90% patients injected with alcohol had relief at nine months, 70% of those with phenol.</a:t>
            </a:r>
          </a:p>
        </p:txBody>
      </p:sp>
      <p:sp>
        <p:nvSpPr>
          <p:cNvPr id="30724" name="TextBox 3"/>
          <p:cNvSpPr txBox="1">
            <a:spLocks noChangeArrowheads="1"/>
          </p:cNvSpPr>
          <p:nvPr/>
        </p:nvSpPr>
        <p:spPr bwMode="auto">
          <a:xfrm>
            <a:off x="838200" y="4876800"/>
            <a:ext cx="78009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Kocabas H et al. Eu J Phys Med Rehabil 2010; 46: 5-10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/>
              </a:rPr>
              <a:t>CME Disclosure	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534400" cy="4572000"/>
          </a:xfrm>
        </p:spPr>
        <p:txBody>
          <a:bodyPr/>
          <a:lstStyle/>
          <a:p>
            <a:r>
              <a:rPr lang="en-US" sz="2400" dirty="0" err="1" smtClean="0">
                <a:ea typeface="ＭＳ Ｐゴシック"/>
              </a:rPr>
              <a:t>Abobotulinum</a:t>
            </a:r>
            <a:r>
              <a:rPr lang="en-US" sz="2400" dirty="0" smtClean="0">
                <a:ea typeface="ＭＳ Ｐゴシック"/>
              </a:rPr>
              <a:t> toxin A, </a:t>
            </a:r>
            <a:r>
              <a:rPr lang="en-US" sz="2400" dirty="0" err="1" smtClean="0">
                <a:ea typeface="ＭＳ Ｐゴシック"/>
              </a:rPr>
              <a:t>incobotulinum</a:t>
            </a:r>
            <a:r>
              <a:rPr lang="en-US" sz="2400" dirty="0" smtClean="0">
                <a:ea typeface="ＭＳ Ｐゴシック"/>
              </a:rPr>
              <a:t> toxin A, </a:t>
            </a:r>
            <a:r>
              <a:rPr lang="en-US" sz="2400" dirty="0" err="1" smtClean="0">
                <a:ea typeface="ＭＳ Ｐゴシック"/>
              </a:rPr>
              <a:t>botulinum</a:t>
            </a:r>
            <a:r>
              <a:rPr lang="en-US" sz="2400" dirty="0" smtClean="0">
                <a:ea typeface="ＭＳ Ｐゴシック"/>
              </a:rPr>
              <a:t> toxin B and phenol are not US Food and Drug Administration (FDA) approved for use in spasticity</a:t>
            </a:r>
          </a:p>
          <a:p>
            <a:r>
              <a:rPr lang="en-US" sz="2400" dirty="0" err="1" smtClean="0">
                <a:ea typeface="ＭＳ Ｐゴシック"/>
              </a:rPr>
              <a:t>Onabotulinum</a:t>
            </a:r>
            <a:r>
              <a:rPr lang="en-US" sz="2400" dirty="0" smtClean="0">
                <a:ea typeface="ＭＳ Ｐゴシック"/>
              </a:rPr>
              <a:t> toxin A is only indicated for spasticity of the upper limb</a:t>
            </a:r>
          </a:p>
          <a:p>
            <a:r>
              <a:rPr lang="en-US" sz="2400" dirty="0" smtClean="0">
                <a:ea typeface="ＭＳ Ｐゴシック"/>
              </a:rPr>
              <a:t>I have received no direct honoraria, speakers’ fees, or other financial incentives, from industry, relevant to this talk. My department has received unrestricted educational funds from </a:t>
            </a:r>
            <a:r>
              <a:rPr lang="en-US" sz="2400" dirty="0" err="1" smtClean="0">
                <a:ea typeface="ＭＳ Ｐゴシック"/>
              </a:rPr>
              <a:t>Allergan</a:t>
            </a:r>
            <a:r>
              <a:rPr lang="en-US" sz="2400" dirty="0" smtClean="0">
                <a:ea typeface="ＭＳ Ｐゴシック"/>
              </a:rPr>
              <a:t> and </a:t>
            </a:r>
            <a:r>
              <a:rPr lang="en-US" sz="2400" dirty="0" err="1" smtClean="0">
                <a:ea typeface="ＭＳ Ｐゴシック"/>
              </a:rPr>
              <a:t>Merz</a:t>
            </a:r>
            <a:r>
              <a:rPr lang="en-US" sz="2400" dirty="0" smtClean="0">
                <a:ea typeface="ＭＳ Ｐゴシック"/>
              </a:rPr>
              <a:t>.</a:t>
            </a:r>
          </a:p>
          <a:p>
            <a:pPr>
              <a:buFont typeface="Times" pitchFamily="18" charset="0"/>
              <a:buNone/>
            </a:pPr>
            <a:endParaRPr lang="en-US" dirty="0" smtClean="0">
              <a:ea typeface="ＭＳ Ｐゴシック"/>
            </a:endParaRPr>
          </a:p>
          <a:p>
            <a:endParaRPr lang="en-US" dirty="0" smtClean="0">
              <a:ea typeface="ＭＳ Ｐゴシック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0" y="3048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1" dirty="0" err="1">
                <a:solidFill>
                  <a:srgbClr val="002060"/>
                </a:solidFill>
              </a:rPr>
              <a:t>Botulinum</a:t>
            </a:r>
            <a:r>
              <a:rPr lang="en-US" sz="4400" b="1" dirty="0">
                <a:solidFill>
                  <a:srgbClr val="002060"/>
                </a:solidFill>
              </a:rPr>
              <a:t> Toxins</a:t>
            </a:r>
          </a:p>
        </p:txBody>
      </p:sp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304800" y="1524000"/>
            <a:ext cx="8458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Times" pitchFamily="18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Can be injected using anatomic landmarks or as motor point block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Times" pitchFamily="18" charset="0"/>
              <a:buChar char="•"/>
            </a:pPr>
            <a:r>
              <a:rPr lang="en-US" sz="2800" b="1" dirty="0" smtClean="0">
                <a:solidFill>
                  <a:srgbClr val="002060"/>
                </a:solidFill>
              </a:rPr>
              <a:t>4 </a:t>
            </a:r>
            <a:r>
              <a:rPr lang="en-US" sz="2800" b="1" dirty="0">
                <a:solidFill>
                  <a:srgbClr val="002060"/>
                </a:solidFill>
              </a:rPr>
              <a:t>formulations in US </a:t>
            </a:r>
            <a:r>
              <a:rPr lang="en-US" sz="2800" b="1" dirty="0" err="1">
                <a:solidFill>
                  <a:srgbClr val="002060"/>
                </a:solidFill>
              </a:rPr>
              <a:t>o</a:t>
            </a:r>
            <a:r>
              <a:rPr lang="en-US" sz="2800" b="1" dirty="0" err="1" smtClean="0">
                <a:solidFill>
                  <a:srgbClr val="002060"/>
                </a:solidFill>
              </a:rPr>
              <a:t>nabotulinum</a:t>
            </a:r>
            <a:r>
              <a:rPr lang="en-US" sz="2800" b="1" dirty="0" smtClean="0">
                <a:solidFill>
                  <a:srgbClr val="002060"/>
                </a:solidFill>
              </a:rPr>
              <a:t> toxin </a:t>
            </a:r>
            <a:r>
              <a:rPr lang="en-US" sz="2800" b="1" dirty="0">
                <a:solidFill>
                  <a:srgbClr val="002060"/>
                </a:solidFill>
              </a:rPr>
              <a:t>A (Botox®) + </a:t>
            </a:r>
            <a:r>
              <a:rPr lang="en-US" sz="2800" b="1" dirty="0" err="1">
                <a:solidFill>
                  <a:srgbClr val="002060"/>
                </a:solidFill>
              </a:rPr>
              <a:t>a</a:t>
            </a:r>
            <a:r>
              <a:rPr lang="en-US" sz="2800" b="1" dirty="0" err="1" smtClean="0">
                <a:solidFill>
                  <a:srgbClr val="002060"/>
                </a:solidFill>
              </a:rPr>
              <a:t>bobotulinum</a:t>
            </a:r>
            <a:r>
              <a:rPr lang="en-US" sz="2800" b="1" dirty="0" smtClean="0">
                <a:solidFill>
                  <a:srgbClr val="002060"/>
                </a:solidFill>
              </a:rPr>
              <a:t> toxin </a:t>
            </a:r>
            <a:r>
              <a:rPr lang="en-US" sz="2800" b="1" dirty="0">
                <a:solidFill>
                  <a:srgbClr val="002060"/>
                </a:solidFill>
              </a:rPr>
              <a:t>A (</a:t>
            </a:r>
            <a:r>
              <a:rPr lang="en-US" sz="2800" b="1" dirty="0" err="1">
                <a:solidFill>
                  <a:srgbClr val="002060"/>
                </a:solidFill>
              </a:rPr>
              <a:t>Dysport</a:t>
            </a:r>
            <a:r>
              <a:rPr lang="en-US" sz="2800" b="1" dirty="0">
                <a:solidFill>
                  <a:srgbClr val="002060"/>
                </a:solidFill>
              </a:rPr>
              <a:t>®), </a:t>
            </a:r>
            <a:r>
              <a:rPr lang="en-US" sz="2800" b="1" dirty="0" err="1">
                <a:solidFill>
                  <a:srgbClr val="002060"/>
                </a:solidFill>
              </a:rPr>
              <a:t>i</a:t>
            </a:r>
            <a:r>
              <a:rPr lang="en-US" sz="2800" b="1" dirty="0" err="1" smtClean="0">
                <a:solidFill>
                  <a:srgbClr val="002060"/>
                </a:solidFill>
              </a:rPr>
              <a:t>ncoboutlinum</a:t>
            </a:r>
            <a:r>
              <a:rPr lang="en-US" sz="2800" b="1" dirty="0" smtClean="0">
                <a:solidFill>
                  <a:srgbClr val="002060"/>
                </a:solidFill>
              </a:rPr>
              <a:t> toxin A (</a:t>
            </a:r>
            <a:r>
              <a:rPr lang="en-US" sz="2800" b="1" dirty="0" err="1" smtClean="0">
                <a:solidFill>
                  <a:srgbClr val="002060"/>
                </a:solidFill>
              </a:rPr>
              <a:t>Xeomin</a:t>
            </a:r>
            <a:r>
              <a:rPr lang="en-US" sz="2800" b="1" dirty="0" smtClean="0">
                <a:solidFill>
                  <a:srgbClr val="002060"/>
                </a:solidFill>
              </a:rPr>
              <a:t>®), and </a:t>
            </a:r>
            <a:r>
              <a:rPr lang="en-US" sz="2800" b="1" dirty="0" err="1" smtClean="0">
                <a:solidFill>
                  <a:srgbClr val="002060"/>
                </a:solidFill>
              </a:rPr>
              <a:t>rimabotulinum</a:t>
            </a:r>
            <a:r>
              <a:rPr lang="en-US" sz="2800" b="1" dirty="0" smtClean="0">
                <a:solidFill>
                  <a:srgbClr val="002060"/>
                </a:solidFill>
              </a:rPr>
              <a:t> toxin </a:t>
            </a:r>
            <a:r>
              <a:rPr lang="en-US" sz="2800" b="1" dirty="0">
                <a:solidFill>
                  <a:srgbClr val="002060"/>
                </a:solidFill>
              </a:rPr>
              <a:t>B (</a:t>
            </a:r>
            <a:r>
              <a:rPr lang="en-US" sz="2800" b="1" dirty="0" err="1">
                <a:solidFill>
                  <a:srgbClr val="002060"/>
                </a:solidFill>
              </a:rPr>
              <a:t>Myobloc</a:t>
            </a:r>
            <a:r>
              <a:rPr lang="en-US" sz="2800" b="1" dirty="0">
                <a:solidFill>
                  <a:srgbClr val="002060"/>
                </a:solidFill>
              </a:rPr>
              <a:t>®). 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Times" pitchFamily="18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Lasts 2 to 4 months</a:t>
            </a:r>
          </a:p>
          <a:p>
            <a:pPr marL="342900" indent="-342900">
              <a:spcBef>
                <a:spcPct val="20000"/>
              </a:spcBef>
              <a:buClr>
                <a:schemeClr val="tx2"/>
              </a:buClr>
              <a:buFont typeface="Times" pitchFamily="18" charset="0"/>
              <a:buChar char="•"/>
            </a:pPr>
            <a:r>
              <a:rPr lang="en-US" sz="2800" b="1" i="1" dirty="0">
                <a:solidFill>
                  <a:srgbClr val="002060"/>
                </a:solidFill>
              </a:rPr>
              <a:t>NOT </a:t>
            </a:r>
            <a:r>
              <a:rPr lang="en-US" sz="2800" b="1" dirty="0">
                <a:solidFill>
                  <a:srgbClr val="002060"/>
                </a:solidFill>
              </a:rPr>
              <a:t>FDA approved for spasticity, except </a:t>
            </a:r>
            <a:r>
              <a:rPr lang="en-US" sz="2800" b="1" dirty="0" err="1">
                <a:solidFill>
                  <a:srgbClr val="002060"/>
                </a:solidFill>
              </a:rPr>
              <a:t>onabotulinum</a:t>
            </a:r>
            <a:r>
              <a:rPr lang="en-US" sz="2800" b="1" dirty="0">
                <a:solidFill>
                  <a:srgbClr val="002060"/>
                </a:solidFill>
              </a:rPr>
              <a:t> toxin A for upper limb only.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Limited in TM and SCI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SCI only</a:t>
            </a:r>
          </a:p>
          <a:p>
            <a:r>
              <a:rPr lang="en-US" dirty="0" smtClean="0"/>
              <a:t>1 trial 28 patients</a:t>
            </a:r>
          </a:p>
          <a:p>
            <a:r>
              <a:rPr lang="en-US" dirty="0" smtClean="0"/>
              <a:t>Lower limbs: 56% improved gait, 71% improved positioning.</a:t>
            </a:r>
          </a:p>
          <a:p>
            <a:r>
              <a:rPr lang="en-US" dirty="0" smtClean="0"/>
              <a:t>Upper limbs: 78% improved hand function, 66% improved hygiene, 80% improved pain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latin typeface="Times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>
              <a:solidFill>
                <a:srgbClr val="002C77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/>
              </a:rPr>
              <a:t>Objectives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7924800" cy="32766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/>
              </a:rPr>
              <a:t>How do you assess spasticity?</a:t>
            </a:r>
          </a:p>
          <a:p>
            <a:pPr eaLnBrk="1" hangingPunct="1"/>
            <a:r>
              <a:rPr lang="en-US" dirty="0" smtClean="0">
                <a:ea typeface="ＭＳ Ｐゴシック"/>
              </a:rPr>
              <a:t>Distinguish between generalized and localized impairments</a:t>
            </a:r>
          </a:p>
          <a:p>
            <a:pPr eaLnBrk="1" hangingPunct="1"/>
            <a:r>
              <a:rPr lang="en-US" dirty="0" smtClean="0">
                <a:ea typeface="ＭＳ Ｐゴシック"/>
              </a:rPr>
              <a:t>Discuss treatment options for specific upper motor neuron syndromes</a:t>
            </a:r>
          </a:p>
        </p:txBody>
      </p:sp>
    </p:spTree>
  </p:cSld>
  <p:clrMapOvr>
    <a:masterClrMapping/>
  </p:clrMapOvr>
  <p:transition xmlns:p14="http://schemas.microsoft.com/office/powerpoint/2010/main">
    <p:zoom dir="in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067800" cy="1143000"/>
          </a:xfrm>
        </p:spPr>
        <p:txBody>
          <a:bodyPr/>
          <a:lstStyle/>
          <a:p>
            <a:pPr eaLnBrk="1" hangingPunct="1"/>
            <a:r>
              <a:rPr kumimoji="1" lang="en-US" dirty="0" smtClean="0">
                <a:solidFill>
                  <a:srgbClr val="002060"/>
                </a:solidFill>
                <a:ea typeface="ＭＳ Ｐゴシック"/>
              </a:rPr>
              <a:t>Consequences of Spasticity</a:t>
            </a:r>
            <a:r>
              <a:rPr kumimoji="1" lang="en-US" dirty="0" smtClean="0">
                <a:solidFill>
                  <a:srgbClr val="FFFF00"/>
                </a:solidFill>
                <a:ea typeface="ＭＳ Ｐゴシック"/>
              </a:rPr>
              <a:t/>
            </a:r>
            <a:br>
              <a:rPr kumimoji="1" lang="en-US" dirty="0" smtClean="0">
                <a:solidFill>
                  <a:srgbClr val="FFFF00"/>
                </a:solidFill>
                <a:ea typeface="ＭＳ Ｐゴシック"/>
              </a:rPr>
            </a:br>
            <a:endParaRPr lang="en-US" dirty="0" smtClean="0">
              <a:solidFill>
                <a:srgbClr val="FFFF00"/>
              </a:solidFill>
              <a:ea typeface="ＭＳ Ｐゴシック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534400" cy="45720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kumimoji="1" lang="en-US" smtClean="0">
                <a:ea typeface="ＭＳ Ｐゴシック"/>
              </a:rPr>
              <a:t>May interfere with mobility, exercise, joint range of motion</a:t>
            </a:r>
          </a:p>
          <a:p>
            <a:pPr eaLnBrk="1" hangingPunct="1">
              <a:buFontTx/>
              <a:buChar char="•"/>
            </a:pPr>
            <a:r>
              <a:rPr kumimoji="1" lang="en-US" smtClean="0">
                <a:ea typeface="ＭＳ Ｐゴシック"/>
              </a:rPr>
              <a:t>May interfere with activities of daily living</a:t>
            </a:r>
          </a:p>
          <a:p>
            <a:pPr eaLnBrk="1" hangingPunct="1">
              <a:buFontTx/>
              <a:buChar char="•"/>
            </a:pPr>
            <a:r>
              <a:rPr kumimoji="1" lang="en-US" smtClean="0">
                <a:ea typeface="ＭＳ Ｐゴシック"/>
              </a:rPr>
              <a:t>May cause pain and sleep disturbance</a:t>
            </a:r>
          </a:p>
          <a:p>
            <a:pPr eaLnBrk="1" hangingPunct="1">
              <a:buFontTx/>
              <a:buChar char="•"/>
            </a:pPr>
            <a:r>
              <a:rPr kumimoji="1" lang="en-US" smtClean="0">
                <a:ea typeface="ＭＳ Ｐゴシック"/>
              </a:rPr>
              <a:t>Can make patient care more difficult</a:t>
            </a:r>
          </a:p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latin typeface="Times" charset="0"/>
            </a:endParaRPr>
          </a:p>
        </p:txBody>
      </p:sp>
      <p:pic>
        <p:nvPicPr>
          <p:cNvPr id="6" name="Picture 5" descr="spastic contracture lower limb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1447800"/>
          </a:xfrm>
        </p:spPr>
        <p:txBody>
          <a:bodyPr/>
          <a:lstStyle/>
          <a:p>
            <a:pPr eaLnBrk="1" hangingPunct="1"/>
            <a:r>
              <a:rPr kumimoji="1" lang="en-US" dirty="0" smtClean="0">
                <a:solidFill>
                  <a:srgbClr val="002060"/>
                </a:solidFill>
                <a:ea typeface="ＭＳ Ｐゴシック"/>
              </a:rPr>
              <a:t>Possible Advantages of Spasticity</a:t>
            </a:r>
            <a:r>
              <a:rPr kumimoji="1" lang="en-US" dirty="0" smtClean="0">
                <a:solidFill>
                  <a:schemeClr val="tx2"/>
                </a:solidFill>
                <a:ea typeface="ＭＳ Ｐゴシック"/>
              </a:rPr>
              <a:t/>
            </a:r>
            <a:br>
              <a:rPr kumimoji="1" lang="en-US" dirty="0" smtClean="0">
                <a:solidFill>
                  <a:schemeClr val="tx2"/>
                </a:solidFill>
                <a:ea typeface="ＭＳ Ｐゴシック"/>
              </a:rPr>
            </a:br>
            <a:endParaRPr lang="en-US" dirty="0" smtClean="0">
              <a:ea typeface="ＭＳ Ｐゴシック"/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458200" cy="4419600"/>
          </a:xfrm>
        </p:spPr>
        <p:txBody>
          <a:bodyPr/>
          <a:lstStyle/>
          <a:p>
            <a:pPr eaLnBrk="1" hangingPunct="1">
              <a:buFontTx/>
              <a:buChar char="•"/>
            </a:pPr>
            <a:r>
              <a:rPr kumimoji="1" lang="en-US" smtClean="0">
                <a:ea typeface="ＭＳ Ｐゴシック"/>
              </a:rPr>
              <a:t>Maintains muscle tone</a:t>
            </a:r>
          </a:p>
          <a:p>
            <a:pPr eaLnBrk="1" hangingPunct="1">
              <a:buFontTx/>
              <a:buChar char="•"/>
            </a:pPr>
            <a:r>
              <a:rPr kumimoji="1" lang="en-US" smtClean="0">
                <a:ea typeface="ＭＳ Ｐゴシック"/>
              </a:rPr>
              <a:t>Helps support circulatory function</a:t>
            </a:r>
          </a:p>
          <a:p>
            <a:pPr eaLnBrk="1" hangingPunct="1">
              <a:buFontTx/>
              <a:buChar char="•"/>
            </a:pPr>
            <a:r>
              <a:rPr kumimoji="1" lang="en-US" smtClean="0">
                <a:ea typeface="ＭＳ Ｐゴシック"/>
              </a:rPr>
              <a:t>May prevent formation of deep vein thrombosis</a:t>
            </a:r>
          </a:p>
          <a:p>
            <a:pPr eaLnBrk="1" hangingPunct="1">
              <a:buFontTx/>
              <a:buChar char="•"/>
            </a:pPr>
            <a:r>
              <a:rPr kumimoji="1" lang="en-US" smtClean="0">
                <a:ea typeface="ＭＳ Ｐゴシック"/>
              </a:rPr>
              <a:t>May assist in activities of daily living</a:t>
            </a:r>
          </a:p>
          <a:p>
            <a:pPr eaLnBrk="1" hangingPunct="1">
              <a:buFontTx/>
              <a:buChar char="•"/>
            </a:pPr>
            <a:r>
              <a:rPr kumimoji="1" lang="en-US" smtClean="0">
                <a:ea typeface="ＭＳ Ｐゴシック"/>
              </a:rPr>
              <a:t>May assist in maintaining erect posture</a:t>
            </a:r>
          </a:p>
          <a:p>
            <a:pPr eaLnBrk="1" hangingPunct="1">
              <a:buFontTx/>
              <a:buChar char="•"/>
            </a:pPr>
            <a:r>
              <a:rPr kumimoji="1" lang="en-US" smtClean="0">
                <a:ea typeface="ＭＳ Ｐゴシック"/>
              </a:rPr>
              <a:t>May assist in gait</a:t>
            </a:r>
          </a:p>
          <a:p>
            <a:pPr eaLnBrk="1" hangingPunct="1"/>
            <a:endParaRPr lang="en-US" smtClean="0">
              <a:ea typeface="ＭＳ Ｐゴシック"/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0678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/>
              </a:rPr>
              <a:t>Mechanical vs. Spastic</a:t>
            </a:r>
            <a:br>
              <a:rPr lang="en-US" dirty="0" smtClean="0">
                <a:ea typeface="ＭＳ Ｐゴシック"/>
              </a:rPr>
            </a:br>
            <a:r>
              <a:rPr lang="en-US" dirty="0" smtClean="0">
                <a:ea typeface="ＭＳ Ｐゴシック"/>
              </a:rPr>
              <a:t>Contracture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4267200" cy="4572000"/>
          </a:xfrm>
        </p:spPr>
        <p:txBody>
          <a:bodyPr/>
          <a:lstStyle/>
          <a:p>
            <a:pPr eaLnBrk="1" hangingPunct="1">
              <a:buNone/>
            </a:pPr>
            <a:r>
              <a:rPr lang="en-US" b="1" u="sng" dirty="0" smtClean="0">
                <a:ea typeface="ＭＳ Ｐゴシック"/>
              </a:rPr>
              <a:t>Fixed</a:t>
            </a:r>
          </a:p>
          <a:p>
            <a:pPr eaLnBrk="1" hangingPunct="1"/>
            <a:r>
              <a:rPr lang="en-US" dirty="0" smtClean="0">
                <a:ea typeface="ＭＳ Ｐゴシック"/>
              </a:rPr>
              <a:t>Tendon and/or ligament</a:t>
            </a:r>
          </a:p>
          <a:p>
            <a:pPr eaLnBrk="1" hangingPunct="1"/>
            <a:r>
              <a:rPr lang="en-US" dirty="0" smtClean="0">
                <a:ea typeface="ＭＳ Ｐゴシック"/>
              </a:rPr>
              <a:t>Charcot joint</a:t>
            </a:r>
          </a:p>
          <a:p>
            <a:pPr eaLnBrk="1" hangingPunct="1"/>
            <a:r>
              <a:rPr lang="en-US" dirty="0" err="1" smtClean="0">
                <a:ea typeface="ＭＳ Ｐゴシック"/>
              </a:rPr>
              <a:t>Heterotopic</a:t>
            </a:r>
            <a:r>
              <a:rPr lang="en-US" dirty="0" smtClean="0">
                <a:ea typeface="ＭＳ Ｐゴシック"/>
              </a:rPr>
              <a:t> ossification</a:t>
            </a:r>
          </a:p>
        </p:txBody>
      </p:sp>
      <p:sp>
        <p:nvSpPr>
          <p:cNvPr id="716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95825" y="1828800"/>
            <a:ext cx="4295775" cy="4572000"/>
          </a:xfrm>
        </p:spPr>
        <p:txBody>
          <a:bodyPr/>
          <a:lstStyle/>
          <a:p>
            <a:pPr eaLnBrk="1" hangingPunct="1">
              <a:buNone/>
            </a:pPr>
            <a:r>
              <a:rPr lang="en-US" b="1" u="sng" dirty="0" smtClean="0">
                <a:ea typeface="ＭＳ Ｐゴシック"/>
              </a:rPr>
              <a:t>Dynamic</a:t>
            </a:r>
          </a:p>
          <a:p>
            <a:pPr eaLnBrk="1" hangingPunct="1"/>
            <a:r>
              <a:rPr lang="en-US" dirty="0" smtClean="0">
                <a:ea typeface="ＭＳ Ｐゴシック"/>
              </a:rPr>
              <a:t>Slow stretch</a:t>
            </a:r>
          </a:p>
          <a:p>
            <a:pPr eaLnBrk="1" hangingPunct="1"/>
            <a:r>
              <a:rPr lang="en-US" dirty="0" smtClean="0">
                <a:ea typeface="ＭＳ Ｐゴシック"/>
              </a:rPr>
              <a:t>Palpable antagonistic muscle action</a:t>
            </a:r>
          </a:p>
          <a:p>
            <a:pPr eaLnBrk="1" hangingPunct="1"/>
            <a:r>
              <a:rPr lang="en-US" dirty="0" smtClean="0">
                <a:ea typeface="ＭＳ Ｐゴシック"/>
              </a:rPr>
              <a:t>Increased reflexes</a:t>
            </a: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228600" y="5715000"/>
            <a:ext cx="868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b="1" i="1" dirty="0">
                <a:solidFill>
                  <a:srgbClr val="C00000"/>
                </a:solidFill>
                <a:latin typeface="Times New Roman" pitchFamily="18" charset="0"/>
              </a:rPr>
              <a:t>Most often, both mechanical and spastic factors </a:t>
            </a:r>
          </a:p>
        </p:txBody>
      </p:sp>
    </p:spTree>
  </p:cSld>
  <p:clrMapOvr>
    <a:masterClrMapping/>
  </p:clrMapOvr>
  <p:transition xmlns:p14="http://schemas.microsoft.com/office/powerpoint/2010/main">
    <p:zoom dir="in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6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1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 autoUpdateAnimBg="0"/>
      <p:bldP spid="71684" grpId="0" build="p" autoUpdateAnimBg="0"/>
      <p:bldP spid="7168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/>
              </a:rPr>
              <a:t>Key Questions in History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676400"/>
            <a:ext cx="4953000" cy="4572000"/>
          </a:xfrm>
        </p:spPr>
        <p:txBody>
          <a:bodyPr/>
          <a:lstStyle/>
          <a:p>
            <a:pPr eaLnBrk="1" hangingPunct="1"/>
            <a:r>
              <a:rPr lang="en-US" sz="3000" smtClean="0">
                <a:ea typeface="ＭＳ Ｐゴシック"/>
              </a:rPr>
              <a:t>Location?</a:t>
            </a:r>
          </a:p>
          <a:p>
            <a:pPr eaLnBrk="1" hangingPunct="1"/>
            <a:r>
              <a:rPr lang="en-US" sz="3000" smtClean="0">
                <a:ea typeface="ＭＳ Ｐゴシック"/>
              </a:rPr>
              <a:t>Time of day, aggravating/alleviating factors? (diary)</a:t>
            </a:r>
          </a:p>
          <a:p>
            <a:pPr eaLnBrk="1" hangingPunct="1"/>
            <a:r>
              <a:rPr lang="en-US" sz="3000" smtClean="0">
                <a:ea typeface="ＭＳ Ｐゴシック"/>
              </a:rPr>
              <a:t>Painful spasms? </a:t>
            </a:r>
          </a:p>
          <a:p>
            <a:pPr eaLnBrk="1" hangingPunct="1"/>
            <a:r>
              <a:rPr lang="en-US" sz="3000" smtClean="0">
                <a:ea typeface="ＭＳ Ｐゴシック"/>
              </a:rPr>
              <a:t>Functional limitations?</a:t>
            </a:r>
          </a:p>
          <a:p>
            <a:pPr eaLnBrk="1" hangingPunct="1"/>
            <a:r>
              <a:rPr lang="en-US" sz="3000" smtClean="0">
                <a:ea typeface="ＭＳ Ｐゴシック"/>
              </a:rPr>
              <a:t>Need for extensor tone in legs for standing?</a:t>
            </a:r>
          </a:p>
        </p:txBody>
      </p:sp>
      <p:pic>
        <p:nvPicPr>
          <p:cNvPr id="15364" name="Picture 7" descr="C:\Documents and Settings\rmayer2\Local Settings\Temporary Internet Files\Content.IE5\2H8F6TEV\MCj04361410000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953000" y="1676400"/>
            <a:ext cx="3733800" cy="4114800"/>
          </a:xfrm>
        </p:spPr>
      </p:pic>
    </p:spTree>
  </p:cSld>
  <p:clrMapOvr>
    <a:masterClrMapping/>
  </p:clrMapOvr>
  <p:transition xmlns:p14="http://schemas.microsoft.com/office/powerpoint/2010/main">
    <p:zoom dir="in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/>
              </a:rPr>
              <a:t>Physical Exam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/>
              </a:rPr>
              <a:t>Standard musculoskeletal exam including range of motion (measured with a goniometer)</a:t>
            </a:r>
          </a:p>
          <a:p>
            <a:pPr eaLnBrk="1" hangingPunct="1"/>
            <a:r>
              <a:rPr lang="en-US" smtClean="0">
                <a:ea typeface="ＭＳ Ｐゴシック"/>
              </a:rPr>
              <a:t>Standard neurological exam</a:t>
            </a:r>
          </a:p>
          <a:p>
            <a:pPr eaLnBrk="1" hangingPunct="1"/>
            <a:r>
              <a:rPr lang="en-US" smtClean="0">
                <a:ea typeface="ＭＳ Ｐゴシック"/>
              </a:rPr>
              <a:t>Clonus</a:t>
            </a:r>
          </a:p>
          <a:p>
            <a:pPr eaLnBrk="1" hangingPunct="1"/>
            <a:r>
              <a:rPr lang="en-US" smtClean="0">
                <a:ea typeface="ＭＳ Ｐゴシック"/>
              </a:rPr>
              <a:t>Ashworth scale</a:t>
            </a:r>
          </a:p>
          <a:p>
            <a:pPr eaLnBrk="1" hangingPunct="1"/>
            <a:endParaRPr lang="en-US" smtClean="0">
              <a:ea typeface="ＭＳ Ｐゴシック"/>
            </a:endParaRPr>
          </a:p>
        </p:txBody>
      </p:sp>
      <p:pic>
        <p:nvPicPr>
          <p:cNvPr id="16388" name="Content Placeholder 6" descr="goniometer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26050" y="1676400"/>
            <a:ext cx="3225800" cy="4572000"/>
          </a:xfrm>
        </p:spPr>
      </p:pic>
    </p:spTree>
  </p:cSld>
  <p:clrMapOvr>
    <a:masterClrMapping/>
  </p:clrMapOvr>
  <p:transition xmlns:p14="http://schemas.microsoft.com/office/powerpoint/2010/main">
    <p:zoom dir="in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</TotalTime>
  <Words>670</Words>
  <Application>Microsoft Macintosh PowerPoint</Application>
  <PresentationFormat>On-screen Show (4:3)</PresentationFormat>
  <Paragraphs>116</Paragraphs>
  <Slides>21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Organization Chart</vt:lpstr>
      <vt:lpstr>Spasticity Management for Transverse Myelitis </vt:lpstr>
      <vt:lpstr>CME Disclosure </vt:lpstr>
      <vt:lpstr>Objectives</vt:lpstr>
      <vt:lpstr>Consequences of Spasticity </vt:lpstr>
      <vt:lpstr>PowerPoint Presentation</vt:lpstr>
      <vt:lpstr>Possible Advantages of Spasticity </vt:lpstr>
      <vt:lpstr>Mechanical vs. Spastic Contracture</vt:lpstr>
      <vt:lpstr>Key Questions in History</vt:lpstr>
      <vt:lpstr>Physical Exam</vt:lpstr>
      <vt:lpstr>Modified Ashworth Scale (MAS)</vt:lpstr>
      <vt:lpstr>Goal Attainment Scales</vt:lpstr>
      <vt:lpstr>Spectrum of Care for Management of Spasticity</vt:lpstr>
      <vt:lpstr>Generalized Spasticity (&gt;2 limbs involved)</vt:lpstr>
      <vt:lpstr>Oral Medications</vt:lpstr>
      <vt:lpstr>Intrathecal Baclofen </vt:lpstr>
      <vt:lpstr>Localized Spasticity</vt:lpstr>
      <vt:lpstr>PowerPoint Presentation</vt:lpstr>
      <vt:lpstr>PowerPoint Presentation</vt:lpstr>
      <vt:lpstr>Phenol and Alcohol </vt:lpstr>
      <vt:lpstr>PowerPoint Presentation</vt:lpstr>
      <vt:lpstr>Data Limited in TM and SCI</vt:lpstr>
    </vt:vector>
  </TitlesOfParts>
  <Company>뿿젠뿿잀١胐Ȱ珬뿿_xd908_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 Peters</dc:creator>
  <cp:lastModifiedBy>Kathy Zackowski</cp:lastModifiedBy>
  <cp:revision>9</cp:revision>
  <dcterms:created xsi:type="dcterms:W3CDTF">2008-01-28T22:52:44Z</dcterms:created>
  <dcterms:modified xsi:type="dcterms:W3CDTF">2013-06-15T15:23:38Z</dcterms:modified>
</cp:coreProperties>
</file>