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7" r:id="rId3"/>
    <p:sldId id="266" r:id="rId4"/>
    <p:sldId id="265" r:id="rId5"/>
    <p:sldId id="263" r:id="rId6"/>
    <p:sldId id="269" r:id="rId7"/>
    <p:sldId id="296" r:id="rId8"/>
    <p:sldId id="271" r:id="rId9"/>
    <p:sldId id="297" r:id="rId10"/>
    <p:sldId id="273" r:id="rId11"/>
    <p:sldId id="282" r:id="rId12"/>
    <p:sldId id="278" r:id="rId13"/>
    <p:sldId id="283" r:id="rId14"/>
    <p:sldId id="276" r:id="rId15"/>
    <p:sldId id="292" r:id="rId16"/>
    <p:sldId id="291" r:id="rId17"/>
    <p:sldId id="293" r:id="rId18"/>
    <p:sldId id="302" r:id="rId19"/>
    <p:sldId id="279" r:id="rId20"/>
    <p:sldId id="285" r:id="rId21"/>
    <p:sldId id="290" r:id="rId22"/>
    <p:sldId id="295" r:id="rId23"/>
    <p:sldId id="30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2336D7-E4FE-4B03-8BA3-56AFC51778CF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A5008-0744-4F96-86FB-07074E1B6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42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detrusor sphincter </a:t>
            </a:r>
            <a:r>
              <a:rPr lang="en-US" dirty="0" err="1" smtClean="0"/>
              <a:t>dyssynergia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A5008-0744-4F96-86FB-07074E1B67E3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Bladder spasms –</a:t>
            </a:r>
          </a:p>
          <a:p>
            <a:pPr>
              <a:buNone/>
            </a:pPr>
            <a:r>
              <a:rPr lang="en-US" dirty="0" smtClean="0"/>
              <a:t>Urgency and frequency</a:t>
            </a:r>
          </a:p>
          <a:p>
            <a:pPr>
              <a:buNone/>
            </a:pPr>
            <a:r>
              <a:rPr lang="en-US" dirty="0" smtClean="0"/>
              <a:t>Problems over the long run</a:t>
            </a:r>
          </a:p>
          <a:p>
            <a:pPr>
              <a:buNone/>
            </a:pPr>
            <a:r>
              <a:rPr lang="en-US" dirty="0" smtClean="0"/>
              <a:t>Thick and inelastic bladder</a:t>
            </a:r>
          </a:p>
          <a:p>
            <a:pPr>
              <a:buNone/>
            </a:pPr>
            <a:r>
              <a:rPr lang="en-US" dirty="0" smtClean="0"/>
              <a:t>Medications to relax the bladder very important</a:t>
            </a:r>
          </a:p>
          <a:p>
            <a:pPr>
              <a:buNone/>
            </a:pPr>
            <a:r>
              <a:rPr lang="en-US" dirty="0" smtClean="0"/>
              <a:t>decrease back-up to kidneys</a:t>
            </a:r>
          </a:p>
          <a:p>
            <a:pPr>
              <a:buNone/>
            </a:pPr>
            <a:r>
              <a:rPr lang="en-US" dirty="0" smtClean="0"/>
              <a:t>hold more urine decrease incontinence</a:t>
            </a:r>
          </a:p>
          <a:p>
            <a:pPr>
              <a:buNone/>
            </a:pPr>
            <a:r>
              <a:rPr lang="en-US" dirty="0" smtClean="0"/>
              <a:t>Harder to urinate</a:t>
            </a:r>
          </a:p>
          <a:p>
            <a:pPr>
              <a:buNone/>
            </a:pPr>
            <a:r>
              <a:rPr lang="en-US" dirty="0" smtClean="0"/>
              <a:t>Medications to relax the sphincter</a:t>
            </a:r>
          </a:p>
          <a:p>
            <a:r>
              <a:rPr lang="en-US" dirty="0" smtClean="0"/>
              <a:t>Urgency and frequency </a:t>
            </a:r>
          </a:p>
          <a:p>
            <a:r>
              <a:rPr lang="en-US" dirty="0" smtClean="0"/>
              <a:t>May get to the toilet but have difficulty releasing stool</a:t>
            </a:r>
          </a:p>
          <a:p>
            <a:r>
              <a:rPr lang="en-US" dirty="0" smtClean="0"/>
              <a:t>Valsalva or contraction of the abdominal muscles pushing against an closed sphincter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A5008-0744-4F96-86FB-07074E1B67E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70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E3F-59C6-492C-9370-2E9836BB948D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C025-9D0C-4C6C-96A5-01E5E6852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E3F-59C6-492C-9370-2E9836BB948D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C025-9D0C-4C6C-96A5-01E5E6852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E3F-59C6-492C-9370-2E9836BB948D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C025-9D0C-4C6C-96A5-01E5E6852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E3F-59C6-492C-9370-2E9836BB948D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C025-9D0C-4C6C-96A5-01E5E6852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E3F-59C6-492C-9370-2E9836BB948D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C025-9D0C-4C6C-96A5-01E5E6852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E3F-59C6-492C-9370-2E9836BB948D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C025-9D0C-4C6C-96A5-01E5E6852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E3F-59C6-492C-9370-2E9836BB948D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C025-9D0C-4C6C-96A5-01E5E6852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E3F-59C6-492C-9370-2E9836BB948D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C025-9D0C-4C6C-96A5-01E5E6852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E3F-59C6-492C-9370-2E9836BB948D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C025-9D0C-4C6C-96A5-01E5E6852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E3F-59C6-492C-9370-2E9836BB948D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C025-9D0C-4C6C-96A5-01E5E6852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E3F-59C6-492C-9370-2E9836BB948D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C025-9D0C-4C6C-96A5-01E5E6852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D0E3F-59C6-492C-9370-2E9836BB948D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EC025-9D0C-4C6C-96A5-01E5E6852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Bowel and Bladder Management</a:t>
            </a:r>
            <a:br>
              <a:rPr lang="en-US" dirty="0" smtClean="0"/>
            </a:br>
            <a:r>
              <a:rPr lang="en-US" dirty="0" smtClean="0"/>
              <a:t>Following Transverse </a:t>
            </a:r>
            <a:r>
              <a:rPr lang="en-US" dirty="0" smtClean="0"/>
              <a:t>Myelitis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Janet Dean, MS, RN, CRRN, CRNP</a:t>
            </a:r>
          </a:p>
          <a:p>
            <a:r>
              <a:rPr lang="en-US" dirty="0" smtClean="0"/>
              <a:t>Pediatric Nurse Practitioner</a:t>
            </a:r>
          </a:p>
          <a:p>
            <a:r>
              <a:rPr lang="en-US" dirty="0" smtClean="0"/>
              <a:t>International Center for Spinal Cord Injury</a:t>
            </a:r>
          </a:p>
          <a:p>
            <a:r>
              <a:rPr lang="en-US" dirty="0" smtClean="0"/>
              <a:t>Department of Physical Medicine and Rehabilitation</a:t>
            </a:r>
          </a:p>
          <a:p>
            <a:r>
              <a:rPr lang="en-US" dirty="0" smtClean="0"/>
              <a:t>Johns Hopkins </a:t>
            </a:r>
            <a:r>
              <a:rPr lang="en-US" dirty="0" smtClean="0"/>
              <a:t>Hospital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Manage Bowel and Bladder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Healthy Habits</a:t>
            </a:r>
          </a:p>
          <a:p>
            <a:pPr lvl="1"/>
            <a:r>
              <a:rPr lang="en-US" dirty="0" smtClean="0"/>
              <a:t>Healthy diet</a:t>
            </a:r>
          </a:p>
          <a:p>
            <a:pPr lvl="2"/>
            <a:r>
              <a:rPr lang="en-US" dirty="0" smtClean="0"/>
              <a:t>Drink, Drink, Drink spread fluids out over the day</a:t>
            </a:r>
          </a:p>
          <a:p>
            <a:pPr lvl="2"/>
            <a:r>
              <a:rPr lang="en-US" dirty="0" smtClean="0"/>
              <a:t>Fiber </a:t>
            </a:r>
            <a:r>
              <a:rPr lang="en-US" dirty="0" smtClean="0"/>
              <a:t>– help with stool constituency</a:t>
            </a:r>
            <a:endParaRPr lang="en-US" dirty="0" smtClean="0"/>
          </a:p>
          <a:p>
            <a:pPr lvl="1"/>
            <a:r>
              <a:rPr lang="en-US" dirty="0" smtClean="0"/>
              <a:t>Activity</a:t>
            </a:r>
          </a:p>
          <a:p>
            <a:pPr lvl="1"/>
            <a:r>
              <a:rPr lang="en-US" dirty="0" smtClean="0"/>
              <a:t>Good hygiene</a:t>
            </a:r>
          </a:p>
          <a:p>
            <a:pPr lvl="1"/>
            <a:r>
              <a:rPr lang="en-US" dirty="0" smtClean="0"/>
              <a:t>Do it yourself</a:t>
            </a:r>
          </a:p>
          <a:p>
            <a:pPr lvl="2"/>
            <a:r>
              <a:rPr lang="en-US" dirty="0" smtClean="0"/>
              <a:t>Assistive devices</a:t>
            </a:r>
          </a:p>
          <a:p>
            <a:pPr lvl="2"/>
            <a:r>
              <a:rPr lang="en-US" dirty="0" smtClean="0"/>
              <a:t>Positing equipment</a:t>
            </a:r>
          </a:p>
          <a:p>
            <a:pPr lvl="2"/>
            <a:r>
              <a:rPr lang="en-US" dirty="0" smtClean="0"/>
              <a:t>Direct own care</a:t>
            </a:r>
          </a:p>
          <a:p>
            <a:pPr lvl="1"/>
            <a:r>
              <a:rPr lang="en-US" dirty="0" smtClean="0"/>
              <a:t>Establish a good </a:t>
            </a:r>
            <a:r>
              <a:rPr lang="en-US" dirty="0" smtClean="0"/>
              <a:t>routine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Bowel and Bladder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Goals</a:t>
            </a:r>
          </a:p>
          <a:p>
            <a:pPr lvl="1"/>
            <a:r>
              <a:rPr lang="en-US" dirty="0" smtClean="0"/>
              <a:t>Prevent incontinence and accidents</a:t>
            </a:r>
          </a:p>
          <a:p>
            <a:pPr lvl="1"/>
            <a:r>
              <a:rPr lang="en-US" dirty="0" smtClean="0"/>
              <a:t>Empty bowel and bladder at predictable times</a:t>
            </a:r>
          </a:p>
          <a:p>
            <a:pPr lvl="1"/>
            <a:r>
              <a:rPr lang="en-US" dirty="0" smtClean="0"/>
              <a:t>Maintain health and prevent complications</a:t>
            </a:r>
          </a:p>
          <a:p>
            <a:pPr lvl="2"/>
            <a:r>
              <a:rPr lang="en-US" dirty="0" smtClean="0"/>
              <a:t>Impaction </a:t>
            </a:r>
          </a:p>
          <a:p>
            <a:pPr lvl="2"/>
            <a:r>
              <a:rPr lang="en-US" dirty="0" smtClean="0"/>
              <a:t>Constipation</a:t>
            </a:r>
          </a:p>
          <a:p>
            <a:pPr lvl="2"/>
            <a:r>
              <a:rPr lang="en-US" dirty="0" smtClean="0"/>
              <a:t>Diarrhea </a:t>
            </a:r>
          </a:p>
          <a:p>
            <a:pPr lvl="2"/>
            <a:r>
              <a:rPr lang="en-US" dirty="0" smtClean="0"/>
              <a:t>Thick inelastic </a:t>
            </a:r>
            <a:r>
              <a:rPr lang="en-US" dirty="0" smtClean="0"/>
              <a:t>bladder</a:t>
            </a:r>
            <a:endParaRPr lang="en-US" dirty="0" smtClean="0"/>
          </a:p>
          <a:p>
            <a:pPr lvl="2"/>
            <a:r>
              <a:rPr lang="en-US" dirty="0" smtClean="0"/>
              <a:t>Frequent urinary tract infections</a:t>
            </a:r>
          </a:p>
          <a:p>
            <a:pPr lvl="2"/>
            <a:r>
              <a:rPr lang="en-US" dirty="0" smtClean="0"/>
              <a:t>Kidney damage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Bladder Management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Spastic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Frequent and urgent urination</a:t>
            </a:r>
          </a:p>
          <a:p>
            <a:r>
              <a:rPr lang="en-US" dirty="0" smtClean="0"/>
              <a:t>Medications </a:t>
            </a:r>
            <a:r>
              <a:rPr lang="en-US" dirty="0" smtClean="0"/>
              <a:t>to relax </a:t>
            </a:r>
            <a:r>
              <a:rPr lang="en-US" dirty="0" smtClean="0"/>
              <a:t>the </a:t>
            </a:r>
            <a:r>
              <a:rPr lang="en-US" dirty="0" smtClean="0"/>
              <a:t>bladder </a:t>
            </a:r>
          </a:p>
          <a:p>
            <a:pPr lvl="1"/>
            <a:r>
              <a:rPr lang="en-US" dirty="0" err="1" smtClean="0"/>
              <a:t>Oxybutinin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Intermittent </a:t>
            </a:r>
            <a:r>
              <a:rPr lang="en-US" dirty="0" smtClean="0"/>
              <a:t>Catheterization</a:t>
            </a:r>
          </a:p>
          <a:p>
            <a:pPr lvl="1"/>
            <a:r>
              <a:rPr lang="en-US" dirty="0" smtClean="0"/>
              <a:t>Every  4 hours (5x/day)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Flaccid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Leaking of urine</a:t>
            </a:r>
          </a:p>
          <a:p>
            <a:r>
              <a:rPr lang="en-US" dirty="0" smtClean="0"/>
              <a:t>Medications not effective</a:t>
            </a:r>
          </a:p>
          <a:p>
            <a:r>
              <a:rPr lang="en-US" dirty="0" smtClean="0"/>
              <a:t>Intermittent catheterization</a:t>
            </a:r>
          </a:p>
          <a:p>
            <a:pPr lvl="1"/>
            <a:r>
              <a:rPr lang="en-US" dirty="0" smtClean="0"/>
              <a:t>Every 3-4 hours 	</a:t>
            </a:r>
          </a:p>
          <a:p>
            <a:pPr lvl="1"/>
            <a:r>
              <a:rPr lang="en-US" dirty="0" smtClean="0"/>
              <a:t>Prior to doing activities that cause </a:t>
            </a:r>
            <a:r>
              <a:rPr lang="en-US" dirty="0" err="1" smtClean="0"/>
              <a:t>valsalva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Options for Bladder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Men - Condom catheter</a:t>
            </a:r>
          </a:p>
          <a:p>
            <a:pPr lvl="1"/>
            <a:r>
              <a:rPr lang="en-US" dirty="0" smtClean="0"/>
              <a:t>overflow </a:t>
            </a:r>
          </a:p>
          <a:p>
            <a:r>
              <a:rPr lang="en-US" dirty="0" smtClean="0"/>
              <a:t>Indwelling Foley catheter</a:t>
            </a:r>
          </a:p>
          <a:p>
            <a:pPr lvl="1"/>
            <a:r>
              <a:rPr lang="en-US" dirty="0" smtClean="0"/>
              <a:t>Not recommended</a:t>
            </a:r>
          </a:p>
          <a:p>
            <a:r>
              <a:rPr lang="en-US" dirty="0" err="1" smtClean="0"/>
              <a:t>Suprapubic</a:t>
            </a:r>
            <a:r>
              <a:rPr lang="en-US" dirty="0" smtClean="0"/>
              <a:t> tube</a:t>
            </a:r>
          </a:p>
          <a:p>
            <a:pPr lvl="1"/>
            <a:r>
              <a:rPr lang="en-US" dirty="0" smtClean="0"/>
              <a:t>Reversible minor surgery</a:t>
            </a:r>
          </a:p>
          <a:p>
            <a:pPr lvl="1"/>
            <a:r>
              <a:rPr lang="en-US" dirty="0" smtClean="0"/>
              <a:t>Increased UTI and bladder </a:t>
            </a:r>
            <a:r>
              <a:rPr lang="en-US" dirty="0" err="1"/>
              <a:t>b</a:t>
            </a:r>
            <a:r>
              <a:rPr lang="en-US" dirty="0" err="1" smtClean="0"/>
              <a:t>ancer</a:t>
            </a:r>
            <a:endParaRPr lang="en-US" dirty="0" smtClean="0"/>
          </a:p>
          <a:p>
            <a:r>
              <a:rPr lang="en-US" dirty="0" err="1" smtClean="0"/>
              <a:t>Catheterizable</a:t>
            </a:r>
            <a:r>
              <a:rPr lang="en-US" dirty="0" smtClean="0"/>
              <a:t> stoma placed in belly button</a:t>
            </a:r>
          </a:p>
          <a:p>
            <a:pPr lvl="1"/>
            <a:r>
              <a:rPr lang="en-US" dirty="0" smtClean="0"/>
              <a:t>Permanent, major surgery</a:t>
            </a:r>
          </a:p>
          <a:p>
            <a:pPr lvl="1"/>
            <a:r>
              <a:rPr lang="en-US" dirty="0" smtClean="0"/>
              <a:t>less UTI and less bladder </a:t>
            </a:r>
            <a:r>
              <a:rPr lang="en-US" dirty="0" smtClean="0"/>
              <a:t>Cancer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Bowel Management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Spastic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Urgency and frequency </a:t>
            </a:r>
          </a:p>
          <a:p>
            <a:r>
              <a:rPr lang="en-US" dirty="0" smtClean="0"/>
              <a:t>May get to the toilet but have difficulty releasing stool</a:t>
            </a:r>
          </a:p>
          <a:p>
            <a:r>
              <a:rPr lang="en-US" dirty="0" smtClean="0"/>
              <a:t>Valsalva or contraction of the abdominal muscles pushing against an closed sphincter</a:t>
            </a:r>
          </a:p>
          <a:p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Flaccid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Rectal sphincter will not hold stool</a:t>
            </a:r>
          </a:p>
          <a:p>
            <a:r>
              <a:rPr lang="en-US" dirty="0" smtClean="0"/>
              <a:t>Frequent leaking of small amounts of stool</a:t>
            </a:r>
          </a:p>
          <a:p>
            <a:r>
              <a:rPr lang="en-US" dirty="0" smtClean="0"/>
              <a:t>Activities that cause </a:t>
            </a:r>
            <a:r>
              <a:rPr lang="en-US" dirty="0" err="1" smtClean="0"/>
              <a:t>valsalva</a:t>
            </a:r>
            <a:r>
              <a:rPr lang="en-US" dirty="0" smtClean="0"/>
              <a:t> will cause leaking of stool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Bowel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Bowel Program</a:t>
            </a:r>
          </a:p>
          <a:p>
            <a:r>
              <a:rPr lang="en-US" dirty="0" smtClean="0"/>
              <a:t>Takes planning and routine</a:t>
            </a:r>
          </a:p>
          <a:p>
            <a:r>
              <a:rPr lang="en-US" dirty="0" smtClean="0"/>
              <a:t>Best done every day to every other day</a:t>
            </a:r>
          </a:p>
          <a:p>
            <a:pPr lvl="1"/>
            <a:r>
              <a:rPr lang="en-US" dirty="0" smtClean="0"/>
              <a:t>Adults in AM Kids in PM</a:t>
            </a:r>
          </a:p>
          <a:p>
            <a:pPr lvl="1"/>
            <a:r>
              <a:rPr lang="en-US" dirty="0" smtClean="0"/>
              <a:t>Should take 15 minutes to 1 hour</a:t>
            </a:r>
          </a:p>
          <a:p>
            <a:pPr lvl="1"/>
            <a:r>
              <a:rPr lang="en-US" dirty="0" smtClean="0"/>
              <a:t>Same time </a:t>
            </a:r>
            <a:r>
              <a:rPr lang="en-US" dirty="0" smtClean="0"/>
              <a:t>(after meal or snack is ideal)</a:t>
            </a:r>
            <a:endParaRPr lang="en-US" dirty="0" smtClean="0"/>
          </a:p>
          <a:p>
            <a:r>
              <a:rPr lang="en-US" dirty="0" smtClean="0"/>
              <a:t>Generally a combination</a:t>
            </a:r>
          </a:p>
          <a:p>
            <a:pPr lvl="1"/>
            <a:r>
              <a:rPr lang="en-US" dirty="0" smtClean="0"/>
              <a:t>Medications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anual </a:t>
            </a:r>
            <a:r>
              <a:rPr lang="en-US" dirty="0" err="1" smtClean="0"/>
              <a:t>disimpaction</a:t>
            </a:r>
            <a:endParaRPr lang="en-US" dirty="0" smtClean="0"/>
          </a:p>
          <a:p>
            <a:pPr lvl="1"/>
            <a:r>
              <a:rPr lang="en-US" dirty="0"/>
              <a:t>D</a:t>
            </a:r>
            <a:r>
              <a:rPr lang="en-US" dirty="0" smtClean="0"/>
              <a:t>igital </a:t>
            </a:r>
            <a:r>
              <a:rPr lang="en-US" dirty="0" smtClean="0"/>
              <a:t>stimulation</a:t>
            </a:r>
          </a:p>
          <a:p>
            <a:r>
              <a:rPr lang="en-US" dirty="0" smtClean="0"/>
              <a:t>Work with you health professionals </a:t>
            </a:r>
            <a:endParaRPr lang="en-US" dirty="0" smtClean="0"/>
          </a:p>
          <a:p>
            <a:pPr lvl="1"/>
            <a:r>
              <a:rPr lang="en-US" dirty="0" smtClean="0"/>
              <a:t>Guidelines </a:t>
            </a:r>
            <a:r>
              <a:rPr lang="en-US" dirty="0" smtClean="0"/>
              <a:t>and </a:t>
            </a:r>
            <a:r>
              <a:rPr lang="en-US" dirty="0" smtClean="0"/>
              <a:t>advice</a:t>
            </a:r>
          </a:p>
          <a:p>
            <a:pPr lvl="1"/>
            <a:r>
              <a:rPr lang="en-US" dirty="0" smtClean="0"/>
              <a:t>Customize </a:t>
            </a:r>
            <a:r>
              <a:rPr lang="en-US" dirty="0" smtClean="0"/>
              <a:t>what works for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Bowel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Manage stool consistency</a:t>
            </a:r>
          </a:p>
          <a:p>
            <a:pPr lvl="1"/>
            <a:r>
              <a:rPr lang="en-US" dirty="0" smtClean="0"/>
              <a:t>Diet</a:t>
            </a:r>
          </a:p>
          <a:p>
            <a:pPr lvl="2"/>
            <a:r>
              <a:rPr lang="en-US" dirty="0" smtClean="0"/>
              <a:t>Fiber (or </a:t>
            </a:r>
            <a:r>
              <a:rPr lang="en-US" dirty="0" smtClean="0"/>
              <a:t>supplement)</a:t>
            </a:r>
          </a:p>
          <a:p>
            <a:pPr lvl="2"/>
            <a:r>
              <a:rPr lang="en-US" dirty="0" smtClean="0"/>
              <a:t>Fluid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Medications </a:t>
            </a:r>
            <a:r>
              <a:rPr lang="en-US" dirty="0" smtClean="0"/>
              <a:t>to soften stool</a:t>
            </a:r>
          </a:p>
          <a:p>
            <a:pPr lvl="2"/>
            <a:r>
              <a:rPr lang="en-US" dirty="0" smtClean="0"/>
              <a:t>Docusate Sodium</a:t>
            </a:r>
            <a:endParaRPr lang="en-US" dirty="0" smtClean="0"/>
          </a:p>
          <a:p>
            <a:pPr lvl="2"/>
            <a:r>
              <a:rPr lang="en-US" dirty="0" smtClean="0"/>
              <a:t>PEG </a:t>
            </a:r>
            <a:r>
              <a:rPr lang="en-US" dirty="0" smtClean="0"/>
              <a:t>(lower doses)</a:t>
            </a:r>
          </a:p>
          <a:p>
            <a:r>
              <a:rPr lang="en-US" dirty="0" smtClean="0"/>
              <a:t>Promote GI motility</a:t>
            </a:r>
          </a:p>
          <a:p>
            <a:pPr lvl="2"/>
            <a:r>
              <a:rPr lang="en-US" dirty="0" err="1" smtClean="0"/>
              <a:t>Senna</a:t>
            </a:r>
            <a:endParaRPr lang="en-US" dirty="0" smtClean="0"/>
          </a:p>
          <a:p>
            <a:pPr lvl="2"/>
            <a:r>
              <a:rPr lang="en-US" dirty="0" smtClean="0"/>
              <a:t>PEG (higher doses)</a:t>
            </a: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Bowel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Positioning</a:t>
            </a:r>
          </a:p>
          <a:p>
            <a:pPr lvl="1"/>
            <a:r>
              <a:rPr lang="en-US" dirty="0" smtClean="0"/>
              <a:t>Sit up on the toilet or bedside commode</a:t>
            </a:r>
          </a:p>
          <a:p>
            <a:pPr lvl="1"/>
            <a:r>
              <a:rPr lang="en-US" dirty="0" smtClean="0"/>
              <a:t>Lay on left side if you can not sit up</a:t>
            </a:r>
          </a:p>
          <a:p>
            <a:r>
              <a:rPr lang="en-US" dirty="0" smtClean="0"/>
              <a:t>Children</a:t>
            </a:r>
          </a:p>
          <a:p>
            <a:pPr lvl="1"/>
            <a:r>
              <a:rPr lang="en-US" dirty="0" smtClean="0"/>
              <a:t>Be sure feet are supported on a foot stool and they are comfortable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Bowel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Manual </a:t>
            </a:r>
            <a:r>
              <a:rPr lang="en-US" sz="2800" dirty="0" err="1" smtClean="0"/>
              <a:t>disimpaction</a:t>
            </a:r>
            <a:endParaRPr lang="en-US" sz="2800" dirty="0" smtClean="0"/>
          </a:p>
          <a:p>
            <a:pPr lvl="1"/>
            <a:r>
              <a:rPr lang="en-US" sz="2400" dirty="0" smtClean="0"/>
              <a:t>Using a gloved, well lubricated finger inserted into the rectum to break up and gently remove stool </a:t>
            </a:r>
          </a:p>
          <a:p>
            <a:pPr lvl="2"/>
            <a:r>
              <a:rPr lang="en-US" dirty="0" smtClean="0"/>
              <a:t>Remove stool that will be in the way</a:t>
            </a:r>
          </a:p>
          <a:p>
            <a:r>
              <a:rPr lang="en-US" sz="2800" dirty="0" smtClean="0"/>
              <a:t>Digital stimulation</a:t>
            </a:r>
          </a:p>
          <a:p>
            <a:pPr lvl="1"/>
            <a:r>
              <a:rPr lang="en-US" sz="2400" dirty="0" smtClean="0"/>
              <a:t>Inserting a gloved, well lubricated finger into the anal sphincter and gently rotating the finger around the anal sphincter in a circular direction</a:t>
            </a:r>
          </a:p>
          <a:p>
            <a:pPr lvl="2"/>
            <a:r>
              <a:rPr lang="en-US" sz="2000" dirty="0" smtClean="0"/>
              <a:t>Trigger reflex evacuation</a:t>
            </a:r>
          </a:p>
          <a:p>
            <a:r>
              <a:rPr lang="en-US" sz="2800" dirty="0" smtClean="0"/>
              <a:t>Rectal Medication</a:t>
            </a:r>
          </a:p>
          <a:p>
            <a:pPr lvl="1"/>
            <a:r>
              <a:rPr lang="en-US" sz="2400" dirty="0" err="1" smtClean="0"/>
              <a:t>Bisacodyl</a:t>
            </a:r>
            <a:r>
              <a:rPr lang="en-US" sz="2400" dirty="0" smtClean="0"/>
              <a:t> suppository, Magic Bullet suppository. </a:t>
            </a:r>
            <a:r>
              <a:rPr lang="en-US" sz="2400" dirty="0" err="1" smtClean="0"/>
              <a:t>Enemeez</a:t>
            </a:r>
            <a:r>
              <a:rPr lang="en-US" sz="2400" dirty="0" smtClean="0"/>
              <a:t> mini enema</a:t>
            </a:r>
          </a:p>
          <a:p>
            <a:pPr lvl="2"/>
            <a:r>
              <a:rPr lang="en-US" sz="2000" dirty="0"/>
              <a:t>Trigger reflex evacuation</a:t>
            </a:r>
          </a:p>
          <a:p>
            <a:pPr lvl="2"/>
            <a:endParaRPr lang="en-US" sz="2000" dirty="0" smtClean="0"/>
          </a:p>
          <a:p>
            <a:endParaRPr lang="en-US" sz="2800" dirty="0" smtClean="0"/>
          </a:p>
          <a:p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31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Bowel </a:t>
            </a:r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Spastic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Routine Bowel Program</a:t>
            </a:r>
          </a:p>
          <a:p>
            <a:pPr lvl="1"/>
            <a:r>
              <a:rPr lang="en-US" dirty="0" smtClean="0"/>
              <a:t>Every 1-3 days</a:t>
            </a:r>
          </a:p>
          <a:p>
            <a:pPr lvl="1"/>
            <a:r>
              <a:rPr lang="en-US" dirty="0" smtClean="0"/>
              <a:t>Soft formed stool</a:t>
            </a:r>
          </a:p>
          <a:p>
            <a:pPr lvl="1"/>
            <a:r>
              <a:rPr lang="en-US" dirty="0" smtClean="0"/>
              <a:t>Trigger reflex evacuation</a:t>
            </a:r>
          </a:p>
          <a:p>
            <a:pPr lvl="2"/>
            <a:r>
              <a:rPr lang="en-US" dirty="0" smtClean="0"/>
              <a:t>Digital stimulation</a:t>
            </a:r>
          </a:p>
          <a:p>
            <a:pPr lvl="2"/>
            <a:r>
              <a:rPr lang="en-US" dirty="0" smtClean="0"/>
              <a:t>Suppository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Flaccid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Routine Bowel Program</a:t>
            </a:r>
          </a:p>
          <a:p>
            <a:pPr lvl="1"/>
            <a:r>
              <a:rPr lang="en-US" dirty="0" smtClean="0"/>
              <a:t>1-2 x/day</a:t>
            </a:r>
          </a:p>
          <a:p>
            <a:pPr lvl="1"/>
            <a:r>
              <a:rPr lang="en-US" dirty="0" smtClean="0"/>
              <a:t>Firm formed stool</a:t>
            </a:r>
          </a:p>
          <a:p>
            <a:pPr lvl="2"/>
            <a:r>
              <a:rPr lang="en-US" dirty="0" smtClean="0"/>
              <a:t>Easy to remove but does not leak</a:t>
            </a:r>
          </a:p>
          <a:p>
            <a:pPr lvl="1"/>
            <a:r>
              <a:rPr lang="en-US" dirty="0" smtClean="0"/>
              <a:t>Suppositories generally do not work</a:t>
            </a:r>
          </a:p>
          <a:p>
            <a:pPr lvl="1"/>
            <a:r>
              <a:rPr lang="en-US" dirty="0" smtClean="0"/>
              <a:t>Manual </a:t>
            </a:r>
            <a:r>
              <a:rPr lang="en-US" dirty="0" err="1" smtClean="0"/>
              <a:t>disimpaction</a:t>
            </a:r>
            <a:endParaRPr lang="en-US" dirty="0" smtClean="0"/>
          </a:p>
          <a:p>
            <a:pPr lvl="2"/>
            <a:r>
              <a:rPr lang="en-US" dirty="0" smtClean="0"/>
              <a:t>1-2 times per day </a:t>
            </a:r>
          </a:p>
          <a:p>
            <a:pPr lvl="2"/>
            <a:r>
              <a:rPr lang="en-US" dirty="0" smtClean="0"/>
              <a:t>prior to activities that cause </a:t>
            </a:r>
            <a:r>
              <a:rPr lang="en-US" dirty="0" err="1" smtClean="0"/>
              <a:t>valsalva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Bowel and Bladder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Functions</a:t>
            </a:r>
          </a:p>
          <a:p>
            <a:pPr lvl="1"/>
            <a:r>
              <a:rPr lang="en-US" dirty="0" smtClean="0"/>
              <a:t>Store waste</a:t>
            </a:r>
          </a:p>
          <a:p>
            <a:pPr lvl="1"/>
            <a:r>
              <a:rPr lang="en-US" dirty="0" smtClean="0"/>
              <a:t>Release waste at the appropriate times</a:t>
            </a:r>
          </a:p>
          <a:p>
            <a:r>
              <a:rPr lang="en-US" dirty="0" smtClean="0"/>
              <a:t>Each system has</a:t>
            </a:r>
          </a:p>
          <a:p>
            <a:pPr lvl="1"/>
            <a:r>
              <a:rPr lang="en-US" dirty="0" smtClean="0"/>
              <a:t>Muscular storage area</a:t>
            </a:r>
          </a:p>
          <a:p>
            <a:pPr lvl="1"/>
            <a:r>
              <a:rPr lang="en-US" dirty="0" smtClean="0"/>
              <a:t>Outlet valve or sphincter</a:t>
            </a:r>
          </a:p>
          <a:p>
            <a:r>
              <a:rPr lang="en-US" dirty="0" smtClean="0"/>
              <a:t>Control</a:t>
            </a:r>
          </a:p>
          <a:p>
            <a:pPr lvl="1"/>
            <a:r>
              <a:rPr lang="en-US" dirty="0" smtClean="0"/>
              <a:t>Voluntary</a:t>
            </a:r>
          </a:p>
          <a:p>
            <a:pPr lvl="1"/>
            <a:r>
              <a:rPr lang="en-US" dirty="0" smtClean="0"/>
              <a:t>Involuntary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Bowel Program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Spastic Bowel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Manually remove stool from rectum</a:t>
            </a:r>
          </a:p>
          <a:p>
            <a:r>
              <a:rPr lang="en-US" dirty="0" smtClean="0"/>
              <a:t>Insert suppository</a:t>
            </a:r>
          </a:p>
          <a:p>
            <a:r>
              <a:rPr lang="en-US" dirty="0" smtClean="0"/>
              <a:t>Digital Stimulation after 5-15 minutes</a:t>
            </a:r>
          </a:p>
          <a:p>
            <a:r>
              <a:rPr lang="en-US" dirty="0" smtClean="0"/>
              <a:t>Continue digital stimulation every 5-10 minutes 3-4 times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Flaccid Bowel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Manually remove stool from rectum.  </a:t>
            </a:r>
          </a:p>
          <a:p>
            <a:r>
              <a:rPr lang="en-US" dirty="0" smtClean="0"/>
              <a:t>Can try digital stimulation</a:t>
            </a:r>
          </a:p>
          <a:p>
            <a:r>
              <a:rPr lang="en-US" dirty="0" smtClean="0"/>
              <a:t>Valsalva or bearing down push ups, abdominal massage</a:t>
            </a:r>
          </a:p>
          <a:p>
            <a:pPr lvl="1"/>
            <a:r>
              <a:rPr lang="en-US" dirty="0" smtClean="0"/>
              <a:t>Use caution can cause hemorrhoids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I </a:t>
            </a:r>
            <a:r>
              <a:rPr lang="en-US" dirty="0" smtClean="0"/>
              <a:t>Know </a:t>
            </a:r>
            <a:r>
              <a:rPr lang="en-US" dirty="0"/>
              <a:t>P</a:t>
            </a:r>
            <a:r>
              <a:rPr lang="en-US" dirty="0" smtClean="0"/>
              <a:t>rogram </a:t>
            </a:r>
            <a:r>
              <a:rPr lang="en-US" dirty="0" smtClean="0"/>
              <a:t>is </a:t>
            </a:r>
            <a:r>
              <a:rPr lang="en-US" dirty="0" smtClean="0"/>
              <a:t>Complete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Spastic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No stool in rectal vault after 2 digital stimulations 10” apart</a:t>
            </a:r>
          </a:p>
          <a:p>
            <a:r>
              <a:rPr lang="en-US" dirty="0" smtClean="0"/>
              <a:t>Mucus and no stool</a:t>
            </a:r>
          </a:p>
          <a:p>
            <a:r>
              <a:rPr lang="en-US" dirty="0" smtClean="0"/>
              <a:t>Rectal sphincter becomes tight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Flaccid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Rectal vault is empty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Options for Bowel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Flaccid Bowel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Cecostomy</a:t>
            </a:r>
            <a:r>
              <a:rPr lang="en-US" dirty="0" smtClean="0"/>
              <a:t> - reversible</a:t>
            </a:r>
          </a:p>
          <a:p>
            <a:pPr>
              <a:buNone/>
            </a:pPr>
            <a:r>
              <a:rPr lang="en-US" dirty="0" smtClean="0"/>
              <a:t>	ACE procedure </a:t>
            </a:r>
            <a:r>
              <a:rPr lang="en-US" dirty="0" smtClean="0"/>
              <a:t>- permanent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Allows you to do an enema from above</a:t>
            </a:r>
          </a:p>
          <a:p>
            <a:pPr>
              <a:buNone/>
            </a:pPr>
            <a:r>
              <a:rPr lang="en-US" u="sng" dirty="0" smtClean="0"/>
              <a:t>Spastic Bowel</a:t>
            </a:r>
          </a:p>
          <a:p>
            <a:pPr>
              <a:buNone/>
            </a:pPr>
            <a:r>
              <a:rPr lang="en-US" dirty="0" smtClean="0"/>
              <a:t>	Be cautions of above procedure with spastic rectal sphincter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en-US" dirty="0" smtClean="0"/>
              <a:t>Resources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403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5800" y="1371600"/>
            <a:ext cx="3162300" cy="4572000"/>
          </a:xfrm>
        </p:spPr>
      </p:pic>
      <p:pic>
        <p:nvPicPr>
          <p:cNvPr id="6" name="Picture 5" descr="29583.jpg"/>
          <p:cNvPicPr>
            <a:picLocks noChangeAspect="1"/>
          </p:cNvPicPr>
          <p:nvPr/>
        </p:nvPicPr>
        <p:blipFill>
          <a:blip r:embed="rId3" cstate="print">
            <a:lum contrast="40000"/>
          </a:blip>
          <a:stretch>
            <a:fillRect/>
          </a:stretch>
        </p:blipFill>
        <p:spPr>
          <a:xfrm>
            <a:off x="4572000" y="1600200"/>
            <a:ext cx="3048000" cy="4267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9600" y="61722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http://www.pva.org/site/PageServer?pagename=pubs_main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Bladder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Storage area</a:t>
            </a:r>
          </a:p>
          <a:p>
            <a:pPr lvl="1"/>
            <a:r>
              <a:rPr lang="en-US" dirty="0" smtClean="0"/>
              <a:t>Bladder or detrusor</a:t>
            </a:r>
          </a:p>
          <a:p>
            <a:r>
              <a:rPr lang="en-US" dirty="0" smtClean="0"/>
              <a:t>Outlet valve</a:t>
            </a:r>
          </a:p>
          <a:p>
            <a:pPr lvl="1"/>
            <a:r>
              <a:rPr lang="en-US" dirty="0" smtClean="0"/>
              <a:t>External urinary sphincter</a:t>
            </a:r>
          </a:p>
          <a:p>
            <a:r>
              <a:rPr lang="en-US" dirty="0" smtClean="0"/>
              <a:t>Bladder distends </a:t>
            </a:r>
          </a:p>
          <a:p>
            <a:pPr lvl="1"/>
            <a:r>
              <a:rPr lang="en-US" sz="2000" dirty="0" smtClean="0"/>
              <a:t>Nerves send signals to cord</a:t>
            </a:r>
          </a:p>
          <a:p>
            <a:pPr lvl="2"/>
            <a:r>
              <a:rPr lang="en-US" dirty="0" smtClean="0"/>
              <a:t>Signals travel up to brain</a:t>
            </a:r>
          </a:p>
          <a:p>
            <a:pPr lvl="3"/>
            <a:r>
              <a:rPr lang="en-US" dirty="0" smtClean="0"/>
              <a:t>Brain decides what to do </a:t>
            </a:r>
          </a:p>
          <a:p>
            <a:pPr lvl="3"/>
            <a:r>
              <a:rPr lang="en-US" dirty="0" smtClean="0"/>
              <a:t>Sends signals down cord</a:t>
            </a:r>
          </a:p>
          <a:p>
            <a:pPr lvl="4"/>
            <a:r>
              <a:rPr lang="en-US" dirty="0" smtClean="0"/>
              <a:t>Store or release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915119" y="1600200"/>
            <a:ext cx="35047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Bowel Function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Storage area</a:t>
            </a:r>
          </a:p>
          <a:p>
            <a:pPr lvl="1"/>
            <a:r>
              <a:rPr lang="en-US" dirty="0" smtClean="0"/>
              <a:t>Rectum</a:t>
            </a:r>
          </a:p>
          <a:p>
            <a:r>
              <a:rPr lang="en-US" dirty="0" smtClean="0"/>
              <a:t>Outlet valve </a:t>
            </a:r>
          </a:p>
          <a:p>
            <a:pPr lvl="1"/>
            <a:r>
              <a:rPr lang="en-US" dirty="0" smtClean="0"/>
              <a:t>External anal sphincter</a:t>
            </a:r>
          </a:p>
          <a:p>
            <a:r>
              <a:rPr lang="en-US" dirty="0" smtClean="0"/>
              <a:t>Rectal distension</a:t>
            </a:r>
          </a:p>
          <a:p>
            <a:pPr lvl="1"/>
            <a:r>
              <a:rPr lang="en-US" dirty="0" smtClean="0"/>
              <a:t>Triggers urge to defecate</a:t>
            </a:r>
            <a:endParaRPr lang="en-US" dirty="0"/>
          </a:p>
          <a:p>
            <a:pPr lvl="1"/>
            <a:r>
              <a:rPr lang="en-US" dirty="0" smtClean="0"/>
              <a:t>Triggers holding reflex</a:t>
            </a:r>
          </a:p>
          <a:p>
            <a:pPr lvl="2"/>
            <a:r>
              <a:rPr lang="en-US" dirty="0" smtClean="0"/>
              <a:t>Nerves send signals to Cord</a:t>
            </a:r>
          </a:p>
          <a:p>
            <a:pPr lvl="3"/>
            <a:r>
              <a:rPr lang="en-US" dirty="0" smtClean="0"/>
              <a:t>Signals travel to the brain</a:t>
            </a:r>
          </a:p>
          <a:p>
            <a:pPr lvl="3"/>
            <a:r>
              <a:rPr lang="en-US" dirty="0" smtClean="0"/>
              <a:t>Brain decides what to do </a:t>
            </a:r>
          </a:p>
          <a:p>
            <a:pPr lvl="3"/>
            <a:r>
              <a:rPr lang="en-US" dirty="0" smtClean="0"/>
              <a:t>Sends signals down the cord </a:t>
            </a:r>
          </a:p>
          <a:p>
            <a:pPr lvl="4"/>
            <a:r>
              <a:rPr lang="en-US" dirty="0" smtClean="0"/>
              <a:t>Hold or release</a:t>
            </a:r>
            <a:endParaRPr lang="en-US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11042" y="1600200"/>
            <a:ext cx="393091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Neurogenic</a:t>
            </a:r>
            <a:r>
              <a:rPr lang="en-US" dirty="0" smtClean="0"/>
              <a:t> Bowel and Bladder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Transverse </a:t>
            </a:r>
            <a:r>
              <a:rPr lang="en-US" dirty="0" err="1" smtClean="0"/>
              <a:t>Myelitis</a:t>
            </a:r>
            <a:endParaRPr lang="en-US" dirty="0" smtClean="0"/>
          </a:p>
          <a:p>
            <a:pPr lvl="1"/>
            <a:r>
              <a:rPr lang="en-US" dirty="0" smtClean="0"/>
              <a:t>Changes in your bladder and bowel functioning</a:t>
            </a:r>
          </a:p>
          <a:p>
            <a:pPr lvl="1"/>
            <a:r>
              <a:rPr lang="en-US" dirty="0" smtClean="0"/>
              <a:t>Disrupts sensation of having to urinate or have a bowel movement</a:t>
            </a:r>
          </a:p>
          <a:p>
            <a:pPr lvl="1"/>
            <a:r>
              <a:rPr lang="en-US" dirty="0" smtClean="0"/>
              <a:t>Disrupt the coordination between the brain and the bowel or bladder</a:t>
            </a:r>
          </a:p>
          <a:p>
            <a:pPr lvl="1"/>
            <a:r>
              <a:rPr lang="en-US" dirty="0" smtClean="0"/>
              <a:t>Voluntary control of sphincters is lost</a:t>
            </a:r>
          </a:p>
          <a:p>
            <a:pPr lvl="1"/>
            <a:r>
              <a:rPr lang="en-US" dirty="0" smtClean="0"/>
              <a:t>Changes how you go to the bathroom</a:t>
            </a:r>
          </a:p>
        </p:txBody>
      </p:sp>
      <p:pic>
        <p:nvPicPr>
          <p:cNvPr id="5" name="Content Placeholder 5" descr="http://www.nsf.org.au/images/spine.gif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05099" y="1600200"/>
            <a:ext cx="2142801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Neurogenic</a:t>
            </a:r>
            <a:r>
              <a:rPr lang="en-US" dirty="0" smtClean="0"/>
              <a:t> Bowel and Bladder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Higher level of Injury (T12  and above )</a:t>
            </a:r>
          </a:p>
          <a:p>
            <a:r>
              <a:rPr lang="en-US" u="sng" dirty="0" smtClean="0"/>
              <a:t>Spastic</a:t>
            </a:r>
            <a:r>
              <a:rPr lang="en-US" dirty="0" smtClean="0"/>
              <a:t> or </a:t>
            </a:r>
            <a:r>
              <a:rPr lang="en-US" dirty="0" err="1" smtClean="0"/>
              <a:t>reflexic</a:t>
            </a:r>
            <a:r>
              <a:rPr lang="en-US" dirty="0" smtClean="0"/>
              <a:t> </a:t>
            </a:r>
            <a:r>
              <a:rPr lang="en-US" dirty="0" err="1" smtClean="0"/>
              <a:t>neurogenic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Bladder</a:t>
            </a:r>
          </a:p>
          <a:p>
            <a:pPr lvl="1"/>
            <a:r>
              <a:rPr lang="en-US" dirty="0" smtClean="0"/>
              <a:t>Bladder </a:t>
            </a:r>
            <a:r>
              <a:rPr lang="en-US" dirty="0" smtClean="0"/>
              <a:t>is spastic and irritable</a:t>
            </a:r>
          </a:p>
          <a:p>
            <a:pPr lvl="1"/>
            <a:r>
              <a:rPr lang="en-US" dirty="0" smtClean="0"/>
              <a:t>Urinary sphincter is tight and does not relax voluntarily</a:t>
            </a:r>
          </a:p>
          <a:p>
            <a:pPr lvl="2"/>
            <a:r>
              <a:rPr lang="en-US" dirty="0" smtClean="0"/>
              <a:t>Difficulty storing and releasing urine</a:t>
            </a:r>
          </a:p>
          <a:p>
            <a:r>
              <a:rPr lang="en-US" dirty="0" smtClean="0"/>
              <a:t>Bowel</a:t>
            </a:r>
          </a:p>
          <a:p>
            <a:pPr lvl="1"/>
            <a:r>
              <a:rPr lang="en-US" dirty="0" smtClean="0"/>
              <a:t>Decreased GI motility</a:t>
            </a:r>
          </a:p>
          <a:p>
            <a:pPr lvl="1"/>
            <a:r>
              <a:rPr lang="en-US" dirty="0" smtClean="0"/>
              <a:t>Rectum holds stool</a:t>
            </a:r>
          </a:p>
          <a:p>
            <a:pPr lvl="1"/>
            <a:r>
              <a:rPr lang="en-US" dirty="0" smtClean="0"/>
              <a:t>Anal sphincter tight and does not relax voluntarily</a:t>
            </a:r>
          </a:p>
          <a:p>
            <a:pPr lvl="2"/>
            <a:r>
              <a:rPr lang="en-US" dirty="0" smtClean="0"/>
              <a:t>Difficulty releasing stool</a:t>
            </a:r>
          </a:p>
          <a:p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Lower Level of injury (T12 and below)</a:t>
            </a:r>
          </a:p>
          <a:p>
            <a:r>
              <a:rPr lang="en-US" u="sng" dirty="0" smtClean="0"/>
              <a:t>Flaccid </a:t>
            </a:r>
            <a:r>
              <a:rPr lang="en-US" dirty="0" smtClean="0"/>
              <a:t>or </a:t>
            </a:r>
            <a:r>
              <a:rPr lang="en-US" dirty="0" err="1" smtClean="0"/>
              <a:t>areflexic</a:t>
            </a:r>
            <a:r>
              <a:rPr lang="en-US" dirty="0" smtClean="0"/>
              <a:t> </a:t>
            </a:r>
            <a:r>
              <a:rPr lang="en-US" dirty="0" err="1" smtClean="0"/>
              <a:t>neurogenic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Bladder</a:t>
            </a:r>
          </a:p>
          <a:p>
            <a:pPr lvl="1"/>
            <a:r>
              <a:rPr lang="en-US" sz="1900" dirty="0" smtClean="0"/>
              <a:t>Bladder </a:t>
            </a:r>
            <a:r>
              <a:rPr lang="en-US" sz="1900" dirty="0" smtClean="0"/>
              <a:t>will not contract when it becomes full</a:t>
            </a:r>
          </a:p>
          <a:p>
            <a:pPr lvl="1"/>
            <a:r>
              <a:rPr lang="en-US" sz="1900" dirty="0" smtClean="0"/>
              <a:t>Urinary sphincter is loose and fails to contract</a:t>
            </a:r>
          </a:p>
          <a:p>
            <a:pPr lvl="2"/>
            <a:r>
              <a:rPr lang="en-US" sz="1700" dirty="0" smtClean="0"/>
              <a:t>Difficulty storing urine</a:t>
            </a:r>
          </a:p>
          <a:p>
            <a:r>
              <a:rPr lang="en-US" sz="2200" dirty="0" smtClean="0"/>
              <a:t>Bowel</a:t>
            </a:r>
          </a:p>
          <a:p>
            <a:pPr lvl="1"/>
            <a:r>
              <a:rPr lang="en-US" sz="1900" dirty="0" smtClean="0"/>
              <a:t>Rectum holds stool</a:t>
            </a:r>
          </a:p>
          <a:p>
            <a:pPr lvl="1"/>
            <a:r>
              <a:rPr lang="en-US" sz="1900" dirty="0" smtClean="0"/>
              <a:t>Anal sphincter fails to contract</a:t>
            </a:r>
          </a:p>
          <a:p>
            <a:pPr lvl="2"/>
            <a:r>
              <a:rPr lang="en-US" sz="1700" dirty="0" smtClean="0"/>
              <a:t>Difficulty holding stool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Spastic – </a:t>
            </a:r>
            <a:r>
              <a:rPr lang="en-US" dirty="0" err="1" smtClean="0"/>
              <a:t>Reflexic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Spastic Bladder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Bladder tries to distend</a:t>
            </a:r>
          </a:p>
          <a:p>
            <a:pPr lvl="1"/>
            <a:r>
              <a:rPr lang="en-US" dirty="0" smtClean="0"/>
              <a:t>Bladder spasms</a:t>
            </a:r>
          </a:p>
          <a:p>
            <a:pPr lvl="2"/>
            <a:r>
              <a:rPr lang="en-US" dirty="0" smtClean="0"/>
              <a:t>Urgency </a:t>
            </a:r>
          </a:p>
          <a:p>
            <a:pPr lvl="2"/>
            <a:r>
              <a:rPr lang="en-US" dirty="0" smtClean="0"/>
              <a:t>Frequency</a:t>
            </a:r>
          </a:p>
          <a:p>
            <a:pPr lvl="2"/>
            <a:r>
              <a:rPr lang="en-US" dirty="0" smtClean="0"/>
              <a:t>Incontinence</a:t>
            </a:r>
          </a:p>
          <a:p>
            <a:pPr lvl="1"/>
            <a:r>
              <a:rPr lang="en-US" dirty="0" smtClean="0"/>
              <a:t>Bladder </a:t>
            </a:r>
            <a:r>
              <a:rPr lang="en-US" dirty="0" smtClean="0"/>
              <a:t>sphincter </a:t>
            </a:r>
            <a:r>
              <a:rPr lang="en-US" dirty="0" err="1" smtClean="0"/>
              <a:t>dyssynergia</a:t>
            </a:r>
            <a:endParaRPr lang="en-US" dirty="0" smtClean="0"/>
          </a:p>
          <a:p>
            <a:pPr lvl="2"/>
            <a:r>
              <a:rPr lang="en-US" dirty="0" smtClean="0"/>
              <a:t>Difficulty initiating and maintaining a stream of urine</a:t>
            </a:r>
          </a:p>
          <a:p>
            <a:pPr lvl="2"/>
            <a:r>
              <a:rPr lang="en-US" dirty="0" err="1" smtClean="0"/>
              <a:t>Vesicoureteral</a:t>
            </a:r>
            <a:r>
              <a:rPr lang="en-US" dirty="0" smtClean="0"/>
              <a:t> </a:t>
            </a:r>
            <a:r>
              <a:rPr lang="en-US" dirty="0" smtClean="0"/>
              <a:t>reflux</a:t>
            </a:r>
          </a:p>
          <a:p>
            <a:pPr lvl="3"/>
            <a:r>
              <a:rPr lang="en-US" dirty="0" smtClean="0"/>
              <a:t>Kidney damage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Spastic Bowel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Rectal distension</a:t>
            </a:r>
          </a:p>
          <a:p>
            <a:pPr lvl="1"/>
            <a:r>
              <a:rPr lang="en-US" dirty="0" smtClean="0"/>
              <a:t>Anal sphincter tightens</a:t>
            </a:r>
          </a:p>
          <a:p>
            <a:pPr lvl="1"/>
            <a:r>
              <a:rPr lang="en-US" dirty="0" smtClean="0"/>
              <a:t>Unable to release stool</a:t>
            </a:r>
          </a:p>
          <a:p>
            <a:pPr lvl="2"/>
            <a:r>
              <a:rPr lang="en-US" dirty="0" smtClean="0"/>
              <a:t>Constipation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mpaction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Flaccid-</a:t>
            </a:r>
            <a:r>
              <a:rPr lang="en-US" dirty="0" err="1" smtClean="0"/>
              <a:t>Areflexic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Flaccid Bladder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Bladder very relaxed</a:t>
            </a:r>
          </a:p>
          <a:p>
            <a:pPr lvl="1"/>
            <a:r>
              <a:rPr lang="en-US" dirty="0" smtClean="0"/>
              <a:t>Does not contract - overfills</a:t>
            </a:r>
          </a:p>
          <a:p>
            <a:pPr lvl="1"/>
            <a:r>
              <a:rPr lang="en-US" dirty="0" smtClean="0"/>
              <a:t>Sphincter outlet fails</a:t>
            </a:r>
          </a:p>
          <a:p>
            <a:r>
              <a:rPr lang="en-US" dirty="0" smtClean="0"/>
              <a:t>Incontinence</a:t>
            </a:r>
          </a:p>
          <a:p>
            <a:pPr lvl="1"/>
            <a:r>
              <a:rPr lang="en-US" dirty="0" smtClean="0"/>
              <a:t>Urine leaks out </a:t>
            </a:r>
          </a:p>
          <a:p>
            <a:pPr lvl="2"/>
            <a:r>
              <a:rPr lang="en-US" dirty="0" smtClean="0"/>
              <a:t>Cough </a:t>
            </a:r>
            <a:endParaRPr lang="en-US" dirty="0" smtClean="0"/>
          </a:p>
          <a:p>
            <a:pPr lvl="2"/>
            <a:r>
              <a:rPr lang="en-US" dirty="0"/>
              <a:t>S</a:t>
            </a:r>
            <a:r>
              <a:rPr lang="en-US" dirty="0" smtClean="0"/>
              <a:t>neeze </a:t>
            </a:r>
            <a:r>
              <a:rPr lang="en-US" dirty="0" smtClean="0"/>
              <a:t>or 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ctivities </a:t>
            </a:r>
            <a:r>
              <a:rPr lang="en-US" dirty="0" smtClean="0"/>
              <a:t>that  contract abdominal muscles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Flaccid Bowel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Rectum dilates</a:t>
            </a:r>
          </a:p>
          <a:p>
            <a:pPr lvl="1"/>
            <a:r>
              <a:rPr lang="en-US" dirty="0" smtClean="0"/>
              <a:t>Outlet sphincter fails</a:t>
            </a:r>
          </a:p>
          <a:p>
            <a:r>
              <a:rPr lang="en-US" dirty="0" smtClean="0"/>
              <a:t>Incontinence</a:t>
            </a:r>
          </a:p>
          <a:p>
            <a:pPr lvl="1"/>
            <a:r>
              <a:rPr lang="en-US" dirty="0" smtClean="0"/>
              <a:t>Stool leaks out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ough</a:t>
            </a:r>
            <a:endParaRPr lang="en-US" dirty="0" smtClean="0"/>
          </a:p>
          <a:p>
            <a:pPr lvl="2"/>
            <a:r>
              <a:rPr lang="en-US" dirty="0"/>
              <a:t>S</a:t>
            </a:r>
            <a:r>
              <a:rPr lang="en-US" dirty="0" smtClean="0"/>
              <a:t>neeze</a:t>
            </a:r>
            <a:endParaRPr lang="en-US" dirty="0" smtClean="0"/>
          </a:p>
          <a:p>
            <a:pPr lvl="2"/>
            <a:r>
              <a:rPr lang="en-US" dirty="0"/>
              <a:t>A</a:t>
            </a:r>
            <a:r>
              <a:rPr lang="en-US" dirty="0" smtClean="0"/>
              <a:t>ctivities </a:t>
            </a:r>
            <a:r>
              <a:rPr lang="en-US" dirty="0" smtClean="0"/>
              <a:t>that contract abdominal muscles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know Which Type I have?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Bladder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2244725"/>
          </a:xfrm>
        </p:spPr>
        <p:txBody>
          <a:bodyPr/>
          <a:lstStyle/>
          <a:p>
            <a:r>
              <a:rPr lang="en-US" dirty="0" smtClean="0"/>
              <a:t>Urology evaluation</a:t>
            </a:r>
          </a:p>
          <a:p>
            <a:pPr lvl="1"/>
            <a:r>
              <a:rPr lang="en-US" dirty="0" err="1" smtClean="0"/>
              <a:t>Urodynamic</a:t>
            </a:r>
            <a:r>
              <a:rPr lang="en-US" dirty="0" smtClean="0"/>
              <a:t> or </a:t>
            </a:r>
            <a:r>
              <a:rPr lang="en-US" dirty="0" err="1" smtClean="0"/>
              <a:t>Cystometric</a:t>
            </a:r>
            <a:r>
              <a:rPr lang="en-US" dirty="0" smtClean="0"/>
              <a:t> studies.  </a:t>
            </a:r>
          </a:p>
          <a:p>
            <a:pPr lvl="1"/>
            <a:r>
              <a:rPr lang="en-US" dirty="0" smtClean="0"/>
              <a:t>VCUG – voiding </a:t>
            </a:r>
            <a:r>
              <a:rPr lang="en-US" dirty="0" err="1" smtClean="0"/>
              <a:t>cystourethrogram</a:t>
            </a:r>
            <a:endParaRPr lang="en-US" dirty="0" smtClean="0"/>
          </a:p>
          <a:p>
            <a:pPr lvl="1"/>
            <a:r>
              <a:rPr lang="en-US" dirty="0" smtClean="0"/>
              <a:t>Renal Ultrasound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Bowel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2016125"/>
          </a:xfrm>
        </p:spPr>
        <p:txBody>
          <a:bodyPr/>
          <a:lstStyle/>
          <a:p>
            <a:r>
              <a:rPr lang="en-US" dirty="0" smtClean="0"/>
              <a:t>Rectal exam</a:t>
            </a:r>
          </a:p>
          <a:p>
            <a:pPr lvl="1"/>
            <a:r>
              <a:rPr lang="en-US" dirty="0" smtClean="0"/>
              <a:t>Sensation </a:t>
            </a:r>
          </a:p>
          <a:p>
            <a:pPr lvl="1"/>
            <a:r>
              <a:rPr lang="en-US" dirty="0" smtClean="0"/>
              <a:t>Voluntary contraction</a:t>
            </a:r>
          </a:p>
          <a:p>
            <a:pPr lvl="1"/>
            <a:r>
              <a:rPr lang="en-US" dirty="0" smtClean="0"/>
              <a:t>Other GI exams are usually not necessary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90600" y="4572000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Without Formal Evaluation</a:t>
            </a:r>
            <a:endParaRPr lang="en-US" u="sng" dirty="0" smtClean="0"/>
          </a:p>
          <a:p>
            <a:r>
              <a:rPr lang="en-US" dirty="0" smtClean="0"/>
              <a:t>Level of Injury</a:t>
            </a:r>
          </a:p>
          <a:p>
            <a:r>
              <a:rPr lang="en-US" dirty="0" smtClean="0"/>
              <a:t>Lower extremity muscle tone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1037</Words>
  <Application>Microsoft Office PowerPoint</Application>
  <PresentationFormat>On-screen Show (4:3)</PresentationFormat>
  <Paragraphs>282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Bowel and Bladder Management Following Transverse Myelitis</vt:lpstr>
      <vt:lpstr>Bowel and Bladder</vt:lpstr>
      <vt:lpstr>Bladder Function</vt:lpstr>
      <vt:lpstr>Bowel Function</vt:lpstr>
      <vt:lpstr>Neurogenic Bowel and Bladder</vt:lpstr>
      <vt:lpstr>Neurogenic Bowel and Bladder </vt:lpstr>
      <vt:lpstr>Spastic – Reflexic</vt:lpstr>
      <vt:lpstr>Flaccid-Areflexic</vt:lpstr>
      <vt:lpstr>How do I know Which Type I have?</vt:lpstr>
      <vt:lpstr>How to Manage Bowel and Bladder</vt:lpstr>
      <vt:lpstr>Bowel and Bladder Programs</vt:lpstr>
      <vt:lpstr>Bladder Management</vt:lpstr>
      <vt:lpstr>Other Options for Bladder Management</vt:lpstr>
      <vt:lpstr>Bowel Management</vt:lpstr>
      <vt:lpstr>Bowel Management</vt:lpstr>
      <vt:lpstr>Bowel Management</vt:lpstr>
      <vt:lpstr>Bowel Management</vt:lpstr>
      <vt:lpstr>Bowel Management</vt:lpstr>
      <vt:lpstr>Bowel Program</vt:lpstr>
      <vt:lpstr>Bowel Program</vt:lpstr>
      <vt:lpstr>How do I Know Program is Complete?</vt:lpstr>
      <vt:lpstr>Other Options for Bowel Management</vt:lpstr>
      <vt:lpstr> Resources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Neurogenic Bladder and Bowel</dc:title>
  <dc:creator>Bill</dc:creator>
  <cp:lastModifiedBy>dean</cp:lastModifiedBy>
  <cp:revision>53</cp:revision>
  <dcterms:created xsi:type="dcterms:W3CDTF">2013-06-09T16:14:36Z</dcterms:created>
  <dcterms:modified xsi:type="dcterms:W3CDTF">2013-06-10T14:24:20Z</dcterms:modified>
</cp:coreProperties>
</file>